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91" r:id="rId3"/>
    <p:sldId id="292" r:id="rId4"/>
    <p:sldId id="293" r:id="rId5"/>
    <p:sldId id="294" r:id="rId6"/>
    <p:sldId id="295" r:id="rId7"/>
    <p:sldId id="266" r:id="rId8"/>
    <p:sldId id="296" r:id="rId9"/>
    <p:sldId id="297" r:id="rId10"/>
    <p:sldId id="298" r:id="rId11"/>
    <p:sldId id="299" r:id="rId12"/>
    <p:sldId id="300" r:id="rId13"/>
    <p:sldId id="301" r:id="rId14"/>
    <p:sldId id="302" r:id="rId15"/>
    <p:sldId id="303" r:id="rId16"/>
    <p:sldId id="273" r:id="rId17"/>
    <p:sldId id="275" r:id="rId18"/>
    <p:sldId id="307" r:id="rId19"/>
    <p:sldId id="308" r:id="rId20"/>
    <p:sldId id="274" r:id="rId21"/>
    <p:sldId id="276" r:id="rId22"/>
    <p:sldId id="304" r:id="rId23"/>
    <p:sldId id="262" r:id="rId24"/>
    <p:sldId id="259" r:id="rId25"/>
    <p:sldId id="305" r:id="rId26"/>
    <p:sldId id="306" r:id="rId27"/>
    <p:sldId id="277" r:id="rId28"/>
    <p:sldId id="261" r:id="rId29"/>
    <p:sldId id="278" r:id="rId30"/>
    <p:sldId id="279" r:id="rId31"/>
    <p:sldId id="280" r:id="rId32"/>
    <p:sldId id="257" r:id="rId33"/>
    <p:sldId id="258" r:id="rId34"/>
    <p:sldId id="286" r:id="rId35"/>
    <p:sldId id="289" r:id="rId36"/>
    <p:sldId id="310" r:id="rId37"/>
    <p:sldId id="309" r:id="rId38"/>
    <p:sldId id="281" r:id="rId39"/>
    <p:sldId id="288" r:id="rId40"/>
    <p:sldId id="283" r:id="rId41"/>
    <p:sldId id="284" r:id="rId42"/>
    <p:sldId id="285" r:id="rId4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91281" autoAdjust="0"/>
  </p:normalViewPr>
  <p:slideViewPr>
    <p:cSldViewPr snapToGrid="0">
      <p:cViewPr varScale="1">
        <p:scale>
          <a:sx n="80" d="100"/>
          <a:sy n="80" d="100"/>
        </p:scale>
        <p:origin x="-782" y="-8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F0863259-2365-407A-93C3-E9914FA8447A}" type="datetimeFigureOut">
              <a:rPr lang="tr-TR" smtClean="0"/>
              <a:pPr/>
              <a:t>10.12.2024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1081540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0863259-2365-407A-93C3-E9914FA8447A}" type="datetimeFigureOut">
              <a:rPr lang="tr-TR" smtClean="0"/>
              <a:pPr/>
              <a:t>10.12.2024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4288622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0863259-2365-407A-93C3-E9914FA8447A}" type="datetimeFigureOut">
              <a:rPr lang="tr-TR" smtClean="0"/>
              <a:pPr/>
              <a:t>10.12.2024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948460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0863259-2365-407A-93C3-E9914FA8447A}" type="datetimeFigureOut">
              <a:rPr lang="tr-TR" smtClean="0"/>
              <a:pPr/>
              <a:t>10.12.2024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364852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F0863259-2365-407A-93C3-E9914FA8447A}" type="datetimeFigureOut">
              <a:rPr lang="tr-TR" smtClean="0"/>
              <a:pPr/>
              <a:t>10.12.2024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9279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F0863259-2365-407A-93C3-E9914FA8447A}" type="datetimeFigureOut">
              <a:rPr lang="tr-TR" smtClean="0"/>
              <a:pPr/>
              <a:t>10.12.2024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236698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F0863259-2365-407A-93C3-E9914FA8447A}" type="datetimeFigureOut">
              <a:rPr lang="tr-TR" smtClean="0"/>
              <a:pPr/>
              <a:t>10.12.2024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172252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F0863259-2365-407A-93C3-E9914FA8447A}" type="datetimeFigureOut">
              <a:rPr lang="tr-TR" smtClean="0"/>
              <a:pPr/>
              <a:t>10.12.2024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310324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0863259-2365-407A-93C3-E9914FA8447A}" type="datetimeFigureOut">
              <a:rPr lang="tr-TR" smtClean="0"/>
              <a:pPr/>
              <a:t>10.12.2024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420128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F0863259-2365-407A-93C3-E9914FA8447A}" type="datetimeFigureOut">
              <a:rPr lang="tr-TR" smtClean="0"/>
              <a:pPr/>
              <a:t>10.12.2024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2043396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F0863259-2365-407A-93C3-E9914FA8447A}" type="datetimeFigureOut">
              <a:rPr lang="tr-TR" smtClean="0"/>
              <a:pPr/>
              <a:t>10.12.2024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2214177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63259-2365-407A-93C3-E9914FA8447A}" type="datetimeFigureOut">
              <a:rPr lang="tr-TR" smtClean="0"/>
              <a:pPr/>
              <a:t>10.12.2024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7D533-6C7B-4EA1-91E4-5200448EC871}" type="slidenum">
              <a:rPr lang="tr-TR" smtClean="0"/>
              <a:pPr/>
              <a:t>‹#›</a:t>
            </a:fld>
            <a:endParaRPr lang="tr-TR"/>
          </a:p>
        </p:txBody>
      </p:sp>
    </p:spTree>
    <p:extLst>
      <p:ext uri="{BB962C8B-B14F-4D97-AF65-F5344CB8AC3E}">
        <p14:creationId xmlns="" xmlns:p14="http://schemas.microsoft.com/office/powerpoint/2010/main" val="4069510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8.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mp3"/></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	</a:t>
            </a:r>
          </a:p>
        </p:txBody>
      </p:sp>
      <p:sp>
        <p:nvSpPr>
          <p:cNvPr id="3" name="İçerik Yer Tutucusu 2"/>
          <p:cNvSpPr>
            <a:spLocks noGrp="1"/>
          </p:cNvSpPr>
          <p:nvPr>
            <p:ph idx="1"/>
          </p:nvPr>
        </p:nvSpPr>
        <p:spPr>
          <a:xfrm>
            <a:off x="6705600" y="599600"/>
            <a:ext cx="5303520" cy="5414962"/>
          </a:xfrm>
        </p:spPr>
        <p:txBody>
          <a:bodyPr>
            <a:normAutofit/>
          </a:bodyPr>
          <a:lstStyle/>
          <a:p>
            <a:pPr marL="0" indent="0" algn="ctr">
              <a:buNone/>
            </a:pPr>
            <a:r>
              <a:rPr lang="tr-TR" sz="5000" dirty="0"/>
              <a:t>   </a:t>
            </a:r>
            <a:r>
              <a:rPr lang="tr-TR" sz="7200" b="1" dirty="0"/>
              <a:t>YİYECEK      İÇECEK HİZMETLERİ ALANI </a:t>
            </a:r>
          </a:p>
        </p:txBody>
      </p:sp>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98121"/>
            <a:ext cx="6888480" cy="62179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Sleep Away">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1253724" y="5178402"/>
            <a:ext cx="609600" cy="609600"/>
          </a:xfrm>
          <a:prstGeom prst="rect">
            <a:avLst/>
          </a:prstGeom>
        </p:spPr>
      </p:pic>
    </p:spTree>
    <p:extLst>
      <p:ext uri="{BB962C8B-B14F-4D97-AF65-F5344CB8AC3E}">
        <p14:creationId xmlns="" xmlns:p14="http://schemas.microsoft.com/office/powerpoint/2010/main" val="267764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2000"/>
                                        <p:tgtEl>
                                          <p:spTgt spid="3">
                                            <p:txEl>
                                              <p:pRg st="0" end="0"/>
                                            </p:txEl>
                                          </p:spTgt>
                                        </p:tgtEl>
                                      </p:cBhvr>
                                    </p:animEffect>
                                  </p:childTnLst>
                                </p:cTn>
                              </p:par>
                            </p:childTnLst>
                          </p:cTn>
                        </p:par>
                        <p:par>
                          <p:cTn id="11" fill="hold">
                            <p:stCondLst>
                              <p:cond delay="2000"/>
                            </p:stCondLst>
                            <p:childTnLst>
                              <p:par>
                                <p:cTn id="12" presetID="1" presetClass="mediacall" presetSubtype="0" fill="hold" nodeType="afterEffect">
                                  <p:stCondLst>
                                    <p:cond delay="0"/>
                                  </p:stCondLst>
                                  <p:childTnLst>
                                    <p:cmd type="call" cmd="playFrom(0.0)">
                                      <p:cBhvr>
                                        <p:cTn id="13"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4" repeatCount="indefinite" fill="hold" display="0">
                  <p:stCondLst>
                    <p:cond delay="indefinite"/>
                  </p:stCondLst>
                  <p:endCondLst>
                    <p:cond evt="onStopAudio" delay="0">
                      <p:tgtEl>
                        <p:sldTgt/>
                      </p:tgtEl>
                    </p:cond>
                  </p:endCondLst>
                </p:cTn>
                <p:tgtEl>
                  <p:spTgt spid="5"/>
                </p:tgtEl>
              </p:cMediaNode>
            </p:vide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29">
            <a:extLst>
              <a:ext uri="{FF2B5EF4-FFF2-40B4-BE49-F238E27FC236}">
                <a16:creationId xmlns:a16="http://schemas.microsoft.com/office/drawing/2014/main" xmlns=""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46412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xmlns="">
                    <a14:imgLayer r:embed="">
                      <a14:imgEffect>
                        <a14:sharpenSoften amount="61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xmlns=""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xmlns="">
                    <a14:imgLayer r:embed="">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xmlns=""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203865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xmlns="">
                    <a14:imgLayer r:embed="">
                      <a14:imgEffect>
                        <a14:sharpenSoften amount="61000"/>
                      </a14:imgEffect>
                    </a14:imgLayer>
                  </a14:imgProps>
                </a:ext>
                <a:ext uri="{28A0092B-C50C-407E-A947-70E740481C1C}">
                  <a14:useLocalDpi xmlns:a14="http://schemas.microsoft.com/office/drawing/2010/main" xmlns=""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1 Başlık"/>
          <p:cNvSpPr>
            <a:spLocks noGrp="1"/>
          </p:cNvSpPr>
          <p:nvPr>
            <p:ph type="title"/>
          </p:nvPr>
        </p:nvSpPr>
        <p:spPr>
          <a:xfrm>
            <a:off x="1069848" y="484632"/>
            <a:ext cx="10058400" cy="1609344"/>
          </a:xfrm>
        </p:spPr>
        <p:txBody>
          <a:bodyPr>
            <a:normAutofit/>
          </a:bodyPr>
          <a:lstStyle/>
          <a:p>
            <a:r>
              <a:rPr lang="tr-TR"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ÜNİVERSİTE İMKANLARI</a:t>
            </a:r>
          </a:p>
        </p:txBody>
      </p:sp>
      <p:pic>
        <p:nvPicPr>
          <p:cNvPr id="7" name="Resim 6" descr="kişi, yiyecek, iç mekan, tablo içeren bir resim&#10;&#10;Açıklama otomatik olarak oluşturuldu">
            <a:extLst>
              <a:ext uri="{FF2B5EF4-FFF2-40B4-BE49-F238E27FC236}">
                <a16:creationId xmlns:a16="http://schemas.microsoft.com/office/drawing/2014/main" xmlns="" id="{22D3F62E-B0FA-FC4C-802B-D1B4DB91BB9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1085" r="28120" b="-2"/>
          <a:stretch/>
        </p:blipFill>
        <p:spPr>
          <a:xfrm>
            <a:off x="6118696" y="2379804"/>
            <a:ext cx="5088800" cy="4014077"/>
          </a:xfrm>
          <a:prstGeom prst="rect">
            <a:avLst/>
          </a:prstGeom>
        </p:spPr>
      </p:pic>
      <p:sp>
        <p:nvSpPr>
          <p:cNvPr id="3" name="2 İçerik Yer Tutucusu"/>
          <p:cNvSpPr>
            <a:spLocks noGrp="1"/>
          </p:cNvSpPr>
          <p:nvPr>
            <p:ph idx="1"/>
          </p:nvPr>
        </p:nvSpPr>
        <p:spPr>
          <a:xfrm>
            <a:off x="984505" y="2407491"/>
            <a:ext cx="4632031" cy="3851787"/>
          </a:xfrm>
        </p:spPr>
        <p:txBody>
          <a:bodyPr anchor="ctr">
            <a:normAutofit/>
          </a:bodyPr>
          <a:lstStyle/>
          <a:p>
            <a:r>
              <a:rPr lang="tr-TR" sz="2100" dirty="0">
                <a:cs typeface="Arial" panose="020B0604020202020204" pitchFamily="34" charset="0"/>
              </a:rPr>
              <a:t>Eğer  üniversite hayaliniz  varsa ve bu alanda  kendinizi daha çok geliştirmek istiyorsanız   ön lisans ile aşçılık okuyabilir veya lisans eğitimi için Gastronomi ve Mutfak Sanatları bölümünü tercih edebilirsiniz.</a:t>
            </a:r>
          </a:p>
          <a:p>
            <a:endParaRPr lang="tr-TR" dirty="0"/>
          </a:p>
        </p:txBody>
      </p:sp>
      <p:sp>
        <p:nvSpPr>
          <p:cNvPr id="38" name="Oval 37">
            <a:extLst>
              <a:ext uri="{FF2B5EF4-FFF2-40B4-BE49-F238E27FC236}">
                <a16:creationId xmlns:a16="http://schemas.microsoft.com/office/drawing/2014/main" xmlns=""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01724"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xmlns=""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0918" y="6258875"/>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Ses 3">
            <a:hlinkClick r:id="" action="ppaction://media"/>
            <a:extLst>
              <a:ext uri="{FF2B5EF4-FFF2-40B4-BE49-F238E27FC236}">
                <a16:creationId xmlns:a16="http://schemas.microsoft.com/office/drawing/2014/main" xmlns="" id="{16573350-3B41-4E7A-BF85-B34996542C38}"/>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11254317" y="6154738"/>
            <a:ext cx="649816" cy="48736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Tm="16559">
        <p:fade/>
      </p:transition>
    </mc:Choice>
    <mc:Fallback>
      <p:transition spd="med" advTm="165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EA38C748-7391-3345-9C98-762F4BA0B48A}"/>
              </a:ext>
            </a:extLst>
          </p:cNvPr>
          <p:cNvSpPr>
            <a:spLocks noGrp="1"/>
          </p:cNvSpPr>
          <p:nvPr>
            <p:ph idx="1"/>
          </p:nvPr>
        </p:nvSpPr>
        <p:spPr>
          <a:xfrm>
            <a:off x="914400" y="1988840"/>
            <a:ext cx="10363200" cy="4183360"/>
          </a:xfrm>
        </p:spPr>
        <p:txBody>
          <a:bodyPr/>
          <a:lstStyle/>
          <a:p>
            <a:r>
              <a:rPr lang="tr-TR" sz="2100" dirty="0">
                <a:cs typeface="Arial" panose="020B0604020202020204" pitchFamily="34" charset="0"/>
              </a:rPr>
              <a:t>Aşçılık okuyan öğrenciler, gastronomi de bulunan bir dersi kapsamlı olarak almazlar, bu da onları bazı konularda geri planda tutabilir ama aşçılık mezunları gastronomi öğrencilerine göre daha erken mezun oldukları için azimle çalışırlarsa, özellikle mutfakta bir gastronomi uzmanından daha iyi rütbelere yükselebilirler.</a:t>
            </a:r>
          </a:p>
          <a:p>
            <a:endParaRPr lang="tr-TR" dirty="0"/>
          </a:p>
        </p:txBody>
      </p:sp>
      <p:pic>
        <p:nvPicPr>
          <p:cNvPr id="2" name="Ses 1">
            <a:hlinkClick r:id="" action="ppaction://media"/>
            <a:extLst>
              <a:ext uri="{FF2B5EF4-FFF2-40B4-BE49-F238E27FC236}">
                <a16:creationId xmlns:a16="http://schemas.microsoft.com/office/drawing/2014/main" xmlns="" id="{203E4FA4-4003-4A95-80EA-C41A2D5E78DB}"/>
              </a:ext>
            </a:extLst>
          </p:cNvPr>
          <p:cNvPicPr>
            <a:picLocks noChangeAspect="1"/>
          </p:cNvPicPr>
          <p:nvPr>
            <a:videoFile r:link="rId1"/>
            <p:extLst>
              <p:ext uri="{DAA4B4D4-6D71-4841-9C94-3DE7FCFB9230}">
                <p14:media xmlns:p14="http://schemas.microsoft.com/office/powerpoint/2010/main" xmlns="" r:embed=""/>
              </p:ext>
            </p:extLst>
          </p:nvPr>
        </p:nvPicPr>
        <p:blipFill>
          <a:blip r:embed="rId3" cstate="print"/>
          <a:stretch>
            <a:fillRect/>
          </a:stretch>
        </p:blipFill>
        <p:spPr>
          <a:xfrm>
            <a:off x="11254317" y="6154738"/>
            <a:ext cx="649816" cy="487362"/>
          </a:xfrm>
          <a:prstGeom prst="rect">
            <a:avLst/>
          </a:prstGeom>
        </p:spPr>
      </p:pic>
    </p:spTree>
    <p:extLst>
      <p:ext uri="{BB962C8B-B14F-4D97-AF65-F5344CB8AC3E}">
        <p14:creationId xmlns:p14="http://schemas.microsoft.com/office/powerpoint/2010/main" xmlns="" val="3039042051"/>
      </p:ext>
    </p:extLst>
  </p:cSld>
  <p:clrMapOvr>
    <a:masterClrMapping/>
  </p:clrMapOvr>
  <mc:AlternateContent xmlns:mc="http://schemas.openxmlformats.org/markup-compatibility/2006">
    <mc:Choice xmlns:p14="http://schemas.microsoft.com/office/powerpoint/2010/main" xmlns="" Requires="p14">
      <p:transition spd="med" p14:dur="700" advTm="16290">
        <p:fade/>
      </p:transition>
    </mc:Choice>
    <mc:Fallback>
      <p:transition spd="med" advTm="16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309186EC-A0E3-BF4B-B033-C1E472118BFA}"/>
              </a:ext>
            </a:extLst>
          </p:cNvPr>
          <p:cNvPicPr>
            <a:picLocks noChangeAspect="1"/>
          </p:cNvPicPr>
          <p:nvPr/>
        </p:nvPicPr>
        <p:blipFill rotWithShape="1">
          <a:blip r:embed="rId3" cstate="print"/>
          <a:srcRect l="2659" r="3888" b="5"/>
          <a:stretch/>
        </p:blipFill>
        <p:spPr>
          <a:xfrm>
            <a:off x="5515497" y="199630"/>
            <a:ext cx="2072691" cy="2072691"/>
          </a:xfrm>
          <a:custGeom>
            <a:avLst/>
            <a:gdLst/>
            <a:ahLst/>
            <a:cxnLst/>
            <a:rect l="l" t="t" r="r" b="b"/>
            <a:pathLst>
              <a:path w="2072691" h="2072691">
                <a:moveTo>
                  <a:pt x="1036346" y="116589"/>
                </a:moveTo>
                <a:cubicBezTo>
                  <a:pt x="1544313" y="116589"/>
                  <a:pt x="1956103" y="528378"/>
                  <a:pt x="1956103" y="1036346"/>
                </a:cubicBezTo>
                <a:cubicBezTo>
                  <a:pt x="1956103" y="1544313"/>
                  <a:pt x="1544313" y="1956103"/>
                  <a:pt x="1036346" y="1956103"/>
                </a:cubicBezTo>
                <a:cubicBezTo>
                  <a:pt x="528378" y="1956103"/>
                  <a:pt x="116589" y="1544313"/>
                  <a:pt x="116589" y="1036346"/>
                </a:cubicBezTo>
                <a:cubicBezTo>
                  <a:pt x="116589" y="528378"/>
                  <a:pt x="528378" y="116589"/>
                  <a:pt x="1036346" y="116589"/>
                </a:cubicBezTo>
                <a:close/>
                <a:moveTo>
                  <a:pt x="1036346" y="90680"/>
                </a:moveTo>
                <a:cubicBezTo>
                  <a:pt x="514070" y="90680"/>
                  <a:pt x="90680" y="514069"/>
                  <a:pt x="90680" y="1036346"/>
                </a:cubicBezTo>
                <a:cubicBezTo>
                  <a:pt x="90680" y="1558622"/>
                  <a:pt x="514070" y="1982011"/>
                  <a:pt x="1036346" y="1982011"/>
                </a:cubicBezTo>
                <a:cubicBezTo>
                  <a:pt x="1558622" y="1982011"/>
                  <a:pt x="1982011" y="1558622"/>
                  <a:pt x="1982011" y="1036346"/>
                </a:cubicBezTo>
                <a:cubicBezTo>
                  <a:pt x="1982011" y="514069"/>
                  <a:pt x="1558622" y="90680"/>
                  <a:pt x="1036346" y="90680"/>
                </a:cubicBezTo>
                <a:close/>
                <a:moveTo>
                  <a:pt x="1036346" y="0"/>
                </a:moveTo>
                <a:cubicBezTo>
                  <a:pt x="1608704" y="0"/>
                  <a:pt x="2072691" y="463987"/>
                  <a:pt x="2072691" y="1036346"/>
                </a:cubicBezTo>
                <a:cubicBezTo>
                  <a:pt x="2072691" y="1608704"/>
                  <a:pt x="1608704" y="2072691"/>
                  <a:pt x="1036346" y="2072691"/>
                </a:cubicBezTo>
                <a:cubicBezTo>
                  <a:pt x="463988" y="2072691"/>
                  <a:pt x="0" y="1608704"/>
                  <a:pt x="0" y="1036346"/>
                </a:cubicBezTo>
                <a:cubicBezTo>
                  <a:pt x="0" y="463987"/>
                  <a:pt x="463988" y="0"/>
                  <a:pt x="1036346" y="0"/>
                </a:cubicBezTo>
                <a:close/>
              </a:path>
            </a:pathLst>
          </a:custGeom>
        </p:spPr>
      </p:pic>
      <p:sp>
        <p:nvSpPr>
          <p:cNvPr id="58" name="Freeform: Shape 28">
            <a:extLst>
              <a:ext uri="{FF2B5EF4-FFF2-40B4-BE49-F238E27FC236}">
                <a16:creationId xmlns:a16="http://schemas.microsoft.com/office/drawing/2014/main" xmlns="" id="{438E01D9-B763-427F-BB2E-279167AA58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15497" y="199630"/>
            <a:ext cx="2072692" cy="2072691"/>
          </a:xfrm>
          <a:custGeom>
            <a:avLst/>
            <a:gdLst>
              <a:gd name="connsiteX0" fmla="*/ 1036346 w 2072691"/>
              <a:gd name="connsiteY0" fmla="*/ 116589 h 2072691"/>
              <a:gd name="connsiteX1" fmla="*/ 1956103 w 2072691"/>
              <a:gd name="connsiteY1" fmla="*/ 1036346 h 2072691"/>
              <a:gd name="connsiteX2" fmla="*/ 1036346 w 2072691"/>
              <a:gd name="connsiteY2" fmla="*/ 1956103 h 2072691"/>
              <a:gd name="connsiteX3" fmla="*/ 116589 w 2072691"/>
              <a:gd name="connsiteY3" fmla="*/ 1036346 h 2072691"/>
              <a:gd name="connsiteX4" fmla="*/ 1036346 w 2072691"/>
              <a:gd name="connsiteY4" fmla="*/ 116589 h 2072691"/>
              <a:gd name="connsiteX5" fmla="*/ 1036346 w 2072691"/>
              <a:gd name="connsiteY5" fmla="*/ 90680 h 2072691"/>
              <a:gd name="connsiteX6" fmla="*/ 90680 w 2072691"/>
              <a:gd name="connsiteY6" fmla="*/ 1036346 h 2072691"/>
              <a:gd name="connsiteX7" fmla="*/ 1036346 w 2072691"/>
              <a:gd name="connsiteY7" fmla="*/ 1982011 h 2072691"/>
              <a:gd name="connsiteX8" fmla="*/ 1982011 w 2072691"/>
              <a:gd name="connsiteY8" fmla="*/ 1036346 h 2072691"/>
              <a:gd name="connsiteX9" fmla="*/ 1036346 w 2072691"/>
              <a:gd name="connsiteY9" fmla="*/ 90680 h 2072691"/>
              <a:gd name="connsiteX10" fmla="*/ 1036346 w 2072691"/>
              <a:gd name="connsiteY10" fmla="*/ 0 h 2072691"/>
              <a:gd name="connsiteX11" fmla="*/ 2072691 w 2072691"/>
              <a:gd name="connsiteY11" fmla="*/ 1036346 h 2072691"/>
              <a:gd name="connsiteX12" fmla="*/ 1036346 w 2072691"/>
              <a:gd name="connsiteY12" fmla="*/ 2072691 h 2072691"/>
              <a:gd name="connsiteX13" fmla="*/ 0 w 2072691"/>
              <a:gd name="connsiteY13" fmla="*/ 1036346 h 2072691"/>
              <a:gd name="connsiteX14" fmla="*/ 1036346 w 2072691"/>
              <a:gd name="connsiteY14" fmla="*/ 0 h 207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2691" h="2072691">
                <a:moveTo>
                  <a:pt x="1036346" y="116589"/>
                </a:moveTo>
                <a:cubicBezTo>
                  <a:pt x="1544313" y="116589"/>
                  <a:pt x="1956103" y="528378"/>
                  <a:pt x="1956103" y="1036346"/>
                </a:cubicBezTo>
                <a:cubicBezTo>
                  <a:pt x="1956103" y="1544313"/>
                  <a:pt x="1544313" y="1956103"/>
                  <a:pt x="1036346" y="1956103"/>
                </a:cubicBezTo>
                <a:cubicBezTo>
                  <a:pt x="528378" y="1956103"/>
                  <a:pt x="116589" y="1544313"/>
                  <a:pt x="116589" y="1036346"/>
                </a:cubicBezTo>
                <a:cubicBezTo>
                  <a:pt x="116589" y="528378"/>
                  <a:pt x="528378" y="116589"/>
                  <a:pt x="1036346" y="116589"/>
                </a:cubicBezTo>
                <a:close/>
                <a:moveTo>
                  <a:pt x="1036346" y="90680"/>
                </a:moveTo>
                <a:cubicBezTo>
                  <a:pt x="514070" y="90680"/>
                  <a:pt x="90680" y="514069"/>
                  <a:pt x="90680" y="1036346"/>
                </a:cubicBezTo>
                <a:cubicBezTo>
                  <a:pt x="90680" y="1558622"/>
                  <a:pt x="514070" y="1982011"/>
                  <a:pt x="1036346" y="1982011"/>
                </a:cubicBezTo>
                <a:cubicBezTo>
                  <a:pt x="1558622" y="1982011"/>
                  <a:pt x="1982011" y="1558622"/>
                  <a:pt x="1982011" y="1036346"/>
                </a:cubicBezTo>
                <a:cubicBezTo>
                  <a:pt x="1982011" y="514069"/>
                  <a:pt x="1558622" y="90680"/>
                  <a:pt x="1036346" y="90680"/>
                </a:cubicBezTo>
                <a:close/>
                <a:moveTo>
                  <a:pt x="1036346" y="0"/>
                </a:moveTo>
                <a:cubicBezTo>
                  <a:pt x="1608704" y="0"/>
                  <a:pt x="2072691" y="463987"/>
                  <a:pt x="2072691" y="1036346"/>
                </a:cubicBezTo>
                <a:cubicBezTo>
                  <a:pt x="2072691" y="1608704"/>
                  <a:pt x="1608704" y="2072691"/>
                  <a:pt x="1036346" y="2072691"/>
                </a:cubicBezTo>
                <a:cubicBezTo>
                  <a:pt x="463988" y="2072691"/>
                  <a:pt x="0" y="1608704"/>
                  <a:pt x="0" y="1036346"/>
                </a:cubicBezTo>
                <a:cubicBezTo>
                  <a:pt x="0" y="463987"/>
                  <a:pt x="463988" y="0"/>
                  <a:pt x="1036346"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xmlns="">
                    <a14:imgLayer r:embed="">
                      <a14:imgEffect>
                        <a14:sharpenSoften amount="61000"/>
                      </a14:imgEffect>
                      <a14:imgEffect>
                        <a14:brightnessContrast bright="-25000" contrast="20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İçerik Yer Tutucusu 2">
            <a:extLst>
              <a:ext uri="{FF2B5EF4-FFF2-40B4-BE49-F238E27FC236}">
                <a16:creationId xmlns:a16="http://schemas.microsoft.com/office/drawing/2014/main" xmlns="" id="{95E14946-E79D-F44E-AF0F-1ACFEF172B02}"/>
              </a:ext>
            </a:extLst>
          </p:cNvPr>
          <p:cNvSpPr>
            <a:spLocks noGrp="1"/>
          </p:cNvSpPr>
          <p:nvPr>
            <p:ph idx="1"/>
          </p:nvPr>
        </p:nvSpPr>
        <p:spPr>
          <a:xfrm>
            <a:off x="719403" y="692696"/>
            <a:ext cx="4571739" cy="5566178"/>
          </a:xfrm>
        </p:spPr>
        <p:txBody>
          <a:bodyPr>
            <a:noAutofit/>
          </a:bodyPr>
          <a:lstStyle/>
          <a:p>
            <a:pPr fontAlgn="base"/>
            <a:r>
              <a:rPr lang="tr-TR" sz="2100" dirty="0"/>
              <a:t>Gastronomi mezunları, gastronomi uzmanı olarak adlandırılırlar.</a:t>
            </a:r>
          </a:p>
          <a:p>
            <a:pPr fontAlgn="base"/>
            <a:r>
              <a:rPr lang="tr-TR" sz="2100" dirty="0"/>
              <a:t>Geçirdikleri üniversite hayatlarına bağlı olarak edindikleri tecrübeyle pek çok otelde, restoranda, uçakta, gemide,  çalışabilirler.</a:t>
            </a:r>
          </a:p>
          <a:p>
            <a:pPr fontAlgn="base"/>
            <a:r>
              <a:rPr lang="tr-TR" sz="2100" dirty="0"/>
              <a:t>Ayrıca gıda, diyet, kalori üzerine yoğunlaşabilirler. </a:t>
            </a:r>
          </a:p>
          <a:p>
            <a:pPr fontAlgn="base"/>
            <a:r>
              <a:rPr lang="tr-TR" sz="2100" dirty="0"/>
              <a:t>Fotoğrafçılık, yemek stilistliği, tarif yazarlığı yapabilirler.</a:t>
            </a:r>
          </a:p>
        </p:txBody>
      </p:sp>
      <p:pic>
        <p:nvPicPr>
          <p:cNvPr id="9" name="Resim 8" descr="kişi, adam, iç mekan, tablo içeren bir resim&#10;&#10;Açıklama otomatik olarak oluşturuldu">
            <a:extLst>
              <a:ext uri="{FF2B5EF4-FFF2-40B4-BE49-F238E27FC236}">
                <a16:creationId xmlns:a16="http://schemas.microsoft.com/office/drawing/2014/main" xmlns="" id="{69E8CD52-C9FB-3842-A8ED-E532216F26F7}"/>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30501" r="11747" b="-4"/>
          <a:stretch/>
        </p:blipFill>
        <p:spPr>
          <a:xfrm>
            <a:off x="5675725" y="2528773"/>
            <a:ext cx="3118639" cy="3118638"/>
          </a:xfrm>
          <a:custGeom>
            <a:avLst/>
            <a:gdLst/>
            <a:ahLst/>
            <a:cxnLst/>
            <a:rect l="l" t="t" r="r" b="b"/>
            <a:pathLst>
              <a:path w="3118638" h="3118638">
                <a:moveTo>
                  <a:pt x="1559319" y="175423"/>
                </a:moveTo>
                <a:cubicBezTo>
                  <a:pt x="2323623" y="175423"/>
                  <a:pt x="2943215" y="795015"/>
                  <a:pt x="2943215" y="1559319"/>
                </a:cubicBezTo>
                <a:cubicBezTo>
                  <a:pt x="2943215" y="2323623"/>
                  <a:pt x="2323623" y="2943215"/>
                  <a:pt x="1559319" y="2943215"/>
                </a:cubicBezTo>
                <a:cubicBezTo>
                  <a:pt x="795015" y="2943215"/>
                  <a:pt x="175423" y="2323623"/>
                  <a:pt x="175423" y="1559319"/>
                </a:cubicBezTo>
                <a:cubicBezTo>
                  <a:pt x="175423" y="795015"/>
                  <a:pt x="795015" y="175423"/>
                  <a:pt x="1559319" y="175423"/>
                </a:cubicBezTo>
                <a:close/>
                <a:moveTo>
                  <a:pt x="1559319" y="136440"/>
                </a:moveTo>
                <a:cubicBezTo>
                  <a:pt x="773486" y="136440"/>
                  <a:pt x="136441" y="773486"/>
                  <a:pt x="136441" y="1559319"/>
                </a:cubicBezTo>
                <a:cubicBezTo>
                  <a:pt x="136441" y="2345154"/>
                  <a:pt x="773486" y="2982198"/>
                  <a:pt x="1559319" y="2982198"/>
                </a:cubicBezTo>
                <a:cubicBezTo>
                  <a:pt x="2345154" y="2982198"/>
                  <a:pt x="2982198" y="2345154"/>
                  <a:pt x="2982198" y="1559319"/>
                </a:cubicBezTo>
                <a:cubicBezTo>
                  <a:pt x="2982198" y="773486"/>
                  <a:pt x="2345154" y="136440"/>
                  <a:pt x="1559319" y="136440"/>
                </a:cubicBezTo>
                <a:close/>
                <a:moveTo>
                  <a:pt x="1559319" y="0"/>
                </a:moveTo>
                <a:cubicBezTo>
                  <a:pt x="2420508" y="0"/>
                  <a:pt x="3118638" y="698131"/>
                  <a:pt x="3118638" y="1559319"/>
                </a:cubicBezTo>
                <a:cubicBezTo>
                  <a:pt x="3118638" y="2420508"/>
                  <a:pt x="2420508" y="3118638"/>
                  <a:pt x="1559319" y="3118638"/>
                </a:cubicBezTo>
                <a:cubicBezTo>
                  <a:pt x="698131" y="3118638"/>
                  <a:pt x="0" y="2420508"/>
                  <a:pt x="0" y="1559319"/>
                </a:cubicBezTo>
                <a:cubicBezTo>
                  <a:pt x="0" y="698131"/>
                  <a:pt x="698131" y="0"/>
                  <a:pt x="1559319" y="0"/>
                </a:cubicBezTo>
                <a:close/>
              </a:path>
            </a:pathLst>
          </a:custGeom>
        </p:spPr>
      </p:pic>
      <p:pic>
        <p:nvPicPr>
          <p:cNvPr id="7" name="Resim 6" descr="kişi, giyme, kadın, gülümserken içeren bir resim&#10;&#10;Açıklama otomatik olarak oluşturuldu">
            <a:extLst>
              <a:ext uri="{FF2B5EF4-FFF2-40B4-BE49-F238E27FC236}">
                <a16:creationId xmlns:a16="http://schemas.microsoft.com/office/drawing/2014/main" xmlns="" id="{CAB846D8-CEDA-5147-9167-37A8F2EEE07A}"/>
              </a:ext>
            </a:extLst>
          </p:cNvPr>
          <p:cNvPicPr>
            <a:picLocks noChangeAspect="1"/>
          </p:cNvPicPr>
          <p:nvPr/>
        </p:nvPicPr>
        <p:blipFill rotWithShape="1">
          <a:blip r:embed="rId6">
            <a:extLst>
              <a:ext uri="{28A0092B-C50C-407E-A947-70E740481C1C}">
                <a14:useLocalDpi xmlns:a14="http://schemas.microsoft.com/office/drawing/2010/main" xmlns="" val="0"/>
              </a:ext>
            </a:extLst>
          </a:blip>
          <a:srcRect t="16139" r="-1" b="2138"/>
          <a:stretch/>
        </p:blipFill>
        <p:spPr>
          <a:xfrm>
            <a:off x="8095677" y="10"/>
            <a:ext cx="4096324" cy="3511477"/>
          </a:xfrm>
          <a:custGeom>
            <a:avLst/>
            <a:gdLst/>
            <a:ahLst/>
            <a:cxnLst/>
            <a:rect l="l" t="t" r="r" b="b"/>
            <a:pathLst>
              <a:path w="4096324" h="3511487">
                <a:moveTo>
                  <a:pt x="587798" y="0"/>
                </a:moveTo>
                <a:lnTo>
                  <a:pt x="4096324" y="0"/>
                </a:lnTo>
                <a:lnTo>
                  <a:pt x="4096324" y="2389464"/>
                </a:lnTo>
                <a:lnTo>
                  <a:pt x="4037670" y="2467901"/>
                </a:lnTo>
                <a:cubicBezTo>
                  <a:pt x="3647571" y="2940592"/>
                  <a:pt x="3057207" y="3241884"/>
                  <a:pt x="2396474" y="3241884"/>
                </a:cubicBezTo>
                <a:cubicBezTo>
                  <a:pt x="1221836" y="3241884"/>
                  <a:pt x="269603" y="2289651"/>
                  <a:pt x="269603" y="1115014"/>
                </a:cubicBezTo>
                <a:cubicBezTo>
                  <a:pt x="269603" y="747940"/>
                  <a:pt x="362595" y="402585"/>
                  <a:pt x="526305" y="101221"/>
                </a:cubicBezTo>
                <a:close/>
                <a:moveTo>
                  <a:pt x="276096" y="0"/>
                </a:moveTo>
                <a:lnTo>
                  <a:pt x="517769" y="0"/>
                </a:lnTo>
                <a:lnTo>
                  <a:pt x="473625" y="72664"/>
                </a:lnTo>
                <a:cubicBezTo>
                  <a:pt x="305303" y="382516"/>
                  <a:pt x="209692" y="737600"/>
                  <a:pt x="209692" y="1115014"/>
                </a:cubicBezTo>
                <a:cubicBezTo>
                  <a:pt x="209692" y="2322740"/>
                  <a:pt x="1188748" y="3301796"/>
                  <a:pt x="2396474" y="3301796"/>
                </a:cubicBezTo>
                <a:cubicBezTo>
                  <a:pt x="3075820" y="3301796"/>
                  <a:pt x="3682813" y="2992016"/>
                  <a:pt x="4083901" y="2506010"/>
                </a:cubicBezTo>
                <a:lnTo>
                  <a:pt x="4096324" y="2489397"/>
                </a:lnTo>
                <a:lnTo>
                  <a:pt x="4096324" y="2803759"/>
                </a:lnTo>
                <a:lnTo>
                  <a:pt x="4091036" y="2809577"/>
                </a:lnTo>
                <a:cubicBezTo>
                  <a:pt x="3657360" y="3243253"/>
                  <a:pt x="3058242" y="3511487"/>
                  <a:pt x="2396474" y="3511487"/>
                </a:cubicBezTo>
                <a:cubicBezTo>
                  <a:pt x="1072937" y="3511487"/>
                  <a:pt x="0" y="2438550"/>
                  <a:pt x="0" y="1115014"/>
                </a:cubicBezTo>
                <a:cubicBezTo>
                  <a:pt x="0" y="784130"/>
                  <a:pt x="67059" y="468908"/>
                  <a:pt x="188327" y="182198"/>
                </a:cubicBezTo>
                <a:close/>
              </a:path>
            </a:pathLst>
          </a:custGeom>
        </p:spPr>
      </p:pic>
      <p:sp>
        <p:nvSpPr>
          <p:cNvPr id="59" name="Freeform: Shape 30">
            <a:extLst>
              <a:ext uri="{FF2B5EF4-FFF2-40B4-BE49-F238E27FC236}">
                <a16:creationId xmlns:a16="http://schemas.microsoft.com/office/drawing/2014/main" xmlns="" id="{87817A2C-442E-45AB-8074-E9C0FF8408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95677" y="0"/>
            <a:ext cx="4096324" cy="3511487"/>
          </a:xfrm>
          <a:custGeom>
            <a:avLst/>
            <a:gdLst>
              <a:gd name="connsiteX0" fmla="*/ 587798 w 4096324"/>
              <a:gd name="connsiteY0" fmla="*/ 0 h 3511487"/>
              <a:gd name="connsiteX1" fmla="*/ 4096324 w 4096324"/>
              <a:gd name="connsiteY1" fmla="*/ 0 h 3511487"/>
              <a:gd name="connsiteX2" fmla="*/ 4096324 w 4096324"/>
              <a:gd name="connsiteY2" fmla="*/ 2389464 h 3511487"/>
              <a:gd name="connsiteX3" fmla="*/ 4037670 w 4096324"/>
              <a:gd name="connsiteY3" fmla="*/ 2467901 h 3511487"/>
              <a:gd name="connsiteX4" fmla="*/ 2396474 w 4096324"/>
              <a:gd name="connsiteY4" fmla="*/ 3241884 h 3511487"/>
              <a:gd name="connsiteX5" fmla="*/ 269603 w 4096324"/>
              <a:gd name="connsiteY5" fmla="*/ 1115014 h 3511487"/>
              <a:gd name="connsiteX6" fmla="*/ 526305 w 4096324"/>
              <a:gd name="connsiteY6" fmla="*/ 101221 h 3511487"/>
              <a:gd name="connsiteX7" fmla="*/ 276096 w 4096324"/>
              <a:gd name="connsiteY7" fmla="*/ 0 h 3511487"/>
              <a:gd name="connsiteX8" fmla="*/ 517769 w 4096324"/>
              <a:gd name="connsiteY8" fmla="*/ 0 h 3511487"/>
              <a:gd name="connsiteX9" fmla="*/ 473625 w 4096324"/>
              <a:gd name="connsiteY9" fmla="*/ 72664 h 3511487"/>
              <a:gd name="connsiteX10" fmla="*/ 209692 w 4096324"/>
              <a:gd name="connsiteY10" fmla="*/ 1115014 h 3511487"/>
              <a:gd name="connsiteX11" fmla="*/ 2396474 w 4096324"/>
              <a:gd name="connsiteY11" fmla="*/ 3301796 h 3511487"/>
              <a:gd name="connsiteX12" fmla="*/ 4083901 w 4096324"/>
              <a:gd name="connsiteY12" fmla="*/ 2506010 h 3511487"/>
              <a:gd name="connsiteX13" fmla="*/ 4096324 w 4096324"/>
              <a:gd name="connsiteY13" fmla="*/ 2489397 h 3511487"/>
              <a:gd name="connsiteX14" fmla="*/ 4096324 w 4096324"/>
              <a:gd name="connsiteY14" fmla="*/ 2803759 h 3511487"/>
              <a:gd name="connsiteX15" fmla="*/ 4091036 w 4096324"/>
              <a:gd name="connsiteY15" fmla="*/ 2809577 h 3511487"/>
              <a:gd name="connsiteX16" fmla="*/ 2396474 w 4096324"/>
              <a:gd name="connsiteY16" fmla="*/ 3511487 h 3511487"/>
              <a:gd name="connsiteX17" fmla="*/ 0 w 4096324"/>
              <a:gd name="connsiteY17" fmla="*/ 1115014 h 3511487"/>
              <a:gd name="connsiteX18" fmla="*/ 188327 w 4096324"/>
              <a:gd name="connsiteY18" fmla="*/ 182198 h 351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6324" h="3511487">
                <a:moveTo>
                  <a:pt x="587798" y="0"/>
                </a:moveTo>
                <a:lnTo>
                  <a:pt x="4096324" y="0"/>
                </a:lnTo>
                <a:lnTo>
                  <a:pt x="4096324" y="2389464"/>
                </a:lnTo>
                <a:lnTo>
                  <a:pt x="4037670" y="2467901"/>
                </a:lnTo>
                <a:cubicBezTo>
                  <a:pt x="3647571" y="2940592"/>
                  <a:pt x="3057207" y="3241884"/>
                  <a:pt x="2396474" y="3241884"/>
                </a:cubicBezTo>
                <a:cubicBezTo>
                  <a:pt x="1221836" y="3241884"/>
                  <a:pt x="269603" y="2289651"/>
                  <a:pt x="269603" y="1115014"/>
                </a:cubicBezTo>
                <a:cubicBezTo>
                  <a:pt x="269603" y="747940"/>
                  <a:pt x="362595" y="402585"/>
                  <a:pt x="526305" y="101221"/>
                </a:cubicBezTo>
                <a:close/>
                <a:moveTo>
                  <a:pt x="276096" y="0"/>
                </a:moveTo>
                <a:lnTo>
                  <a:pt x="517769" y="0"/>
                </a:lnTo>
                <a:lnTo>
                  <a:pt x="473625" y="72664"/>
                </a:lnTo>
                <a:cubicBezTo>
                  <a:pt x="305303" y="382516"/>
                  <a:pt x="209692" y="737600"/>
                  <a:pt x="209692" y="1115014"/>
                </a:cubicBezTo>
                <a:cubicBezTo>
                  <a:pt x="209692" y="2322740"/>
                  <a:pt x="1188748" y="3301796"/>
                  <a:pt x="2396474" y="3301796"/>
                </a:cubicBezTo>
                <a:cubicBezTo>
                  <a:pt x="3075820" y="3301796"/>
                  <a:pt x="3682813" y="2992016"/>
                  <a:pt x="4083901" y="2506010"/>
                </a:cubicBezTo>
                <a:lnTo>
                  <a:pt x="4096324" y="2489397"/>
                </a:lnTo>
                <a:lnTo>
                  <a:pt x="4096324" y="2803759"/>
                </a:lnTo>
                <a:lnTo>
                  <a:pt x="4091036" y="2809577"/>
                </a:lnTo>
                <a:cubicBezTo>
                  <a:pt x="3657360" y="3243253"/>
                  <a:pt x="3058242" y="3511487"/>
                  <a:pt x="2396474" y="3511487"/>
                </a:cubicBezTo>
                <a:cubicBezTo>
                  <a:pt x="1072937" y="3511487"/>
                  <a:pt x="0" y="2438550"/>
                  <a:pt x="0" y="1115014"/>
                </a:cubicBezTo>
                <a:cubicBezTo>
                  <a:pt x="0" y="784130"/>
                  <a:pt x="67059" y="468908"/>
                  <a:pt x="188327" y="182198"/>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xmlns="">
                    <a14:imgLayer r:embed="">
                      <a14:imgEffect>
                        <a14:sharpenSoften amount="61000"/>
                      </a14:imgEffect>
                      <a14:imgEffect>
                        <a14:brightnessContrast bright="-25000" contrast="20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32">
            <a:extLst>
              <a:ext uri="{FF2B5EF4-FFF2-40B4-BE49-F238E27FC236}">
                <a16:creationId xmlns:a16="http://schemas.microsoft.com/office/drawing/2014/main" xmlns="" id="{A31847AF-FADA-41FD-8347-0A5AF3106D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75725" y="2528773"/>
            <a:ext cx="3118639" cy="3118638"/>
          </a:xfrm>
          <a:custGeom>
            <a:avLst/>
            <a:gdLst>
              <a:gd name="connsiteX0" fmla="*/ 1559319 w 3118638"/>
              <a:gd name="connsiteY0" fmla="*/ 175423 h 3118638"/>
              <a:gd name="connsiteX1" fmla="*/ 2943215 w 3118638"/>
              <a:gd name="connsiteY1" fmla="*/ 1559319 h 3118638"/>
              <a:gd name="connsiteX2" fmla="*/ 1559319 w 3118638"/>
              <a:gd name="connsiteY2" fmla="*/ 2943215 h 3118638"/>
              <a:gd name="connsiteX3" fmla="*/ 175423 w 3118638"/>
              <a:gd name="connsiteY3" fmla="*/ 1559319 h 3118638"/>
              <a:gd name="connsiteX4" fmla="*/ 1559319 w 3118638"/>
              <a:gd name="connsiteY4" fmla="*/ 175423 h 3118638"/>
              <a:gd name="connsiteX5" fmla="*/ 1559319 w 3118638"/>
              <a:gd name="connsiteY5" fmla="*/ 136440 h 3118638"/>
              <a:gd name="connsiteX6" fmla="*/ 136441 w 3118638"/>
              <a:gd name="connsiteY6" fmla="*/ 1559319 h 3118638"/>
              <a:gd name="connsiteX7" fmla="*/ 1559319 w 3118638"/>
              <a:gd name="connsiteY7" fmla="*/ 2982198 h 3118638"/>
              <a:gd name="connsiteX8" fmla="*/ 2982198 w 3118638"/>
              <a:gd name="connsiteY8" fmla="*/ 1559319 h 3118638"/>
              <a:gd name="connsiteX9" fmla="*/ 1559319 w 3118638"/>
              <a:gd name="connsiteY9" fmla="*/ 136440 h 3118638"/>
              <a:gd name="connsiteX10" fmla="*/ 1559319 w 3118638"/>
              <a:gd name="connsiteY10" fmla="*/ 0 h 3118638"/>
              <a:gd name="connsiteX11" fmla="*/ 3118638 w 3118638"/>
              <a:gd name="connsiteY11" fmla="*/ 1559319 h 3118638"/>
              <a:gd name="connsiteX12" fmla="*/ 1559319 w 3118638"/>
              <a:gd name="connsiteY12" fmla="*/ 3118638 h 3118638"/>
              <a:gd name="connsiteX13" fmla="*/ 0 w 3118638"/>
              <a:gd name="connsiteY13" fmla="*/ 1559319 h 3118638"/>
              <a:gd name="connsiteX14" fmla="*/ 1559319 w 3118638"/>
              <a:gd name="connsiteY14" fmla="*/ 0 h 31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18638" h="3118638">
                <a:moveTo>
                  <a:pt x="1559319" y="175423"/>
                </a:moveTo>
                <a:cubicBezTo>
                  <a:pt x="2323623" y="175423"/>
                  <a:pt x="2943215" y="795015"/>
                  <a:pt x="2943215" y="1559319"/>
                </a:cubicBezTo>
                <a:cubicBezTo>
                  <a:pt x="2943215" y="2323623"/>
                  <a:pt x="2323623" y="2943215"/>
                  <a:pt x="1559319" y="2943215"/>
                </a:cubicBezTo>
                <a:cubicBezTo>
                  <a:pt x="795015" y="2943215"/>
                  <a:pt x="175423" y="2323623"/>
                  <a:pt x="175423" y="1559319"/>
                </a:cubicBezTo>
                <a:cubicBezTo>
                  <a:pt x="175423" y="795015"/>
                  <a:pt x="795015" y="175423"/>
                  <a:pt x="1559319" y="175423"/>
                </a:cubicBezTo>
                <a:close/>
                <a:moveTo>
                  <a:pt x="1559319" y="136440"/>
                </a:moveTo>
                <a:cubicBezTo>
                  <a:pt x="773486" y="136440"/>
                  <a:pt x="136441" y="773486"/>
                  <a:pt x="136441" y="1559319"/>
                </a:cubicBezTo>
                <a:cubicBezTo>
                  <a:pt x="136441" y="2345154"/>
                  <a:pt x="773486" y="2982198"/>
                  <a:pt x="1559319" y="2982198"/>
                </a:cubicBezTo>
                <a:cubicBezTo>
                  <a:pt x="2345154" y="2982198"/>
                  <a:pt x="2982198" y="2345154"/>
                  <a:pt x="2982198" y="1559319"/>
                </a:cubicBezTo>
                <a:cubicBezTo>
                  <a:pt x="2982198" y="773486"/>
                  <a:pt x="2345154" y="136440"/>
                  <a:pt x="1559319" y="136440"/>
                </a:cubicBezTo>
                <a:close/>
                <a:moveTo>
                  <a:pt x="1559319" y="0"/>
                </a:moveTo>
                <a:cubicBezTo>
                  <a:pt x="2420508" y="0"/>
                  <a:pt x="3118638" y="698131"/>
                  <a:pt x="3118638" y="1559319"/>
                </a:cubicBezTo>
                <a:cubicBezTo>
                  <a:pt x="3118638" y="2420508"/>
                  <a:pt x="2420508" y="3118638"/>
                  <a:pt x="1559319" y="3118638"/>
                </a:cubicBezTo>
                <a:cubicBezTo>
                  <a:pt x="698131" y="3118638"/>
                  <a:pt x="0" y="2420508"/>
                  <a:pt x="0" y="1559319"/>
                </a:cubicBezTo>
                <a:cubicBezTo>
                  <a:pt x="0" y="698131"/>
                  <a:pt x="698131" y="0"/>
                  <a:pt x="1559319"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xmlns="">
                    <a14:imgLayer r:embed="">
                      <a14:imgEffect>
                        <a14:sharpenSoften amount="61000"/>
                      </a14:imgEffect>
                      <a14:imgEffect>
                        <a14:brightnessContrast bright="-25000" contrast="20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34">
            <a:extLst>
              <a:ext uri="{FF2B5EF4-FFF2-40B4-BE49-F238E27FC236}">
                <a16:creationId xmlns:a16="http://schemas.microsoft.com/office/drawing/2014/main" xmlns="" id="{8C3799FC-B9F3-483C-8BB1-B6745402429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135492" y="6229681"/>
            <a:ext cx="457200" cy="457200"/>
            <a:chOff x="11361456" y="6195813"/>
            <a:chExt cx="548640" cy="548640"/>
          </a:xfrm>
        </p:grpSpPr>
        <p:sp>
          <p:nvSpPr>
            <p:cNvPr id="61" name="Oval 35">
              <a:extLst>
                <a:ext uri="{FF2B5EF4-FFF2-40B4-BE49-F238E27FC236}">
                  <a16:creationId xmlns:a16="http://schemas.microsoft.com/office/drawing/2014/main" xmlns="" id="{A69AD0B6-DB21-422F-AE46-79137907CB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2" name="Oval 36">
              <a:extLst>
                <a:ext uri="{FF2B5EF4-FFF2-40B4-BE49-F238E27FC236}">
                  <a16:creationId xmlns:a16="http://schemas.microsoft.com/office/drawing/2014/main" xmlns="" id="{511E7789-3D37-48F1-AED4-B4D26DECE6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Resim 4">
            <a:extLst>
              <a:ext uri="{FF2B5EF4-FFF2-40B4-BE49-F238E27FC236}">
                <a16:creationId xmlns:a16="http://schemas.microsoft.com/office/drawing/2014/main" xmlns="" id="{B59E1A6E-7751-5D4C-9B5F-1CA519AED660}"/>
              </a:ext>
            </a:extLst>
          </p:cNvPr>
          <p:cNvPicPr>
            <a:picLocks noChangeAspect="1"/>
          </p:cNvPicPr>
          <p:nvPr/>
        </p:nvPicPr>
        <p:blipFill rotWithShape="1">
          <a:blip r:embed="rId8"/>
          <a:srcRect l="49555" r="8049" b="3"/>
          <a:stretch/>
        </p:blipFill>
        <p:spPr>
          <a:xfrm>
            <a:off x="8817047" y="3872878"/>
            <a:ext cx="3374952" cy="2985125"/>
          </a:xfrm>
          <a:custGeom>
            <a:avLst/>
            <a:gdLst/>
            <a:ahLst/>
            <a:cxnLst/>
            <a:rect l="l" t="t" r="r" b="b"/>
            <a:pathLst>
              <a:path w="3374952" h="2985125">
                <a:moveTo>
                  <a:pt x="2058951" y="231632"/>
                </a:moveTo>
                <a:cubicBezTo>
                  <a:pt x="2563551" y="231632"/>
                  <a:pt x="3020381" y="436162"/>
                  <a:pt x="3351060" y="766842"/>
                </a:cubicBezTo>
                <a:lnTo>
                  <a:pt x="3374952" y="793129"/>
                </a:lnTo>
                <a:lnTo>
                  <a:pt x="3374952" y="2985125"/>
                </a:lnTo>
                <a:lnTo>
                  <a:pt x="485693" y="2985125"/>
                </a:lnTo>
                <a:lnTo>
                  <a:pt x="452180" y="2929960"/>
                </a:lnTo>
                <a:cubicBezTo>
                  <a:pt x="311527" y="2671041"/>
                  <a:pt x="231632" y="2374326"/>
                  <a:pt x="231632" y="2058951"/>
                </a:cubicBezTo>
                <a:cubicBezTo>
                  <a:pt x="231632" y="1049751"/>
                  <a:pt x="1049751" y="231632"/>
                  <a:pt x="2058951" y="231632"/>
                </a:cubicBezTo>
                <a:close/>
                <a:moveTo>
                  <a:pt x="2058951" y="0"/>
                </a:moveTo>
                <a:cubicBezTo>
                  <a:pt x="2556445" y="0"/>
                  <a:pt x="3012727" y="176443"/>
                  <a:pt x="3368635" y="470164"/>
                </a:cubicBezTo>
                <a:lnTo>
                  <a:pt x="3374952" y="475905"/>
                </a:lnTo>
                <a:lnTo>
                  <a:pt x="3374952" y="719078"/>
                </a:lnTo>
                <a:lnTo>
                  <a:pt x="3254038" y="609184"/>
                </a:lnTo>
                <a:cubicBezTo>
                  <a:pt x="2929272" y="341163"/>
                  <a:pt x="2512914" y="180158"/>
                  <a:pt x="2058951" y="180158"/>
                </a:cubicBezTo>
                <a:cubicBezTo>
                  <a:pt x="1021323" y="180158"/>
                  <a:pt x="180158" y="1021323"/>
                  <a:pt x="180158" y="2058951"/>
                </a:cubicBezTo>
                <a:cubicBezTo>
                  <a:pt x="180158" y="2383210"/>
                  <a:pt x="262303" y="2688283"/>
                  <a:pt x="406918" y="2954496"/>
                </a:cubicBezTo>
                <a:lnTo>
                  <a:pt x="425526" y="2985125"/>
                </a:lnTo>
                <a:lnTo>
                  <a:pt x="221891" y="2985125"/>
                </a:lnTo>
                <a:lnTo>
                  <a:pt x="161803" y="2860388"/>
                </a:lnTo>
                <a:cubicBezTo>
                  <a:pt x="57614" y="2614059"/>
                  <a:pt x="0" y="2343233"/>
                  <a:pt x="0" y="2058951"/>
                </a:cubicBezTo>
                <a:cubicBezTo>
                  <a:pt x="0" y="921823"/>
                  <a:pt x="921823" y="0"/>
                  <a:pt x="2058951" y="0"/>
                </a:cubicBezTo>
                <a:close/>
              </a:path>
            </a:pathLst>
          </a:custGeom>
        </p:spPr>
      </p:pic>
      <p:sp>
        <p:nvSpPr>
          <p:cNvPr id="63" name="Freeform: Shape 38">
            <a:extLst>
              <a:ext uri="{FF2B5EF4-FFF2-40B4-BE49-F238E27FC236}">
                <a16:creationId xmlns:a16="http://schemas.microsoft.com/office/drawing/2014/main" xmlns="" id="{4FB259F8-8256-44FF-8B52-835A8A3E30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17048" y="3872876"/>
            <a:ext cx="3374952" cy="2985125"/>
          </a:xfrm>
          <a:custGeom>
            <a:avLst/>
            <a:gdLst>
              <a:gd name="connsiteX0" fmla="*/ 2058951 w 3374952"/>
              <a:gd name="connsiteY0" fmla="*/ 231632 h 2985125"/>
              <a:gd name="connsiteX1" fmla="*/ 3351060 w 3374952"/>
              <a:gd name="connsiteY1" fmla="*/ 766842 h 2985125"/>
              <a:gd name="connsiteX2" fmla="*/ 3374952 w 3374952"/>
              <a:gd name="connsiteY2" fmla="*/ 793129 h 2985125"/>
              <a:gd name="connsiteX3" fmla="*/ 3374952 w 3374952"/>
              <a:gd name="connsiteY3" fmla="*/ 2985125 h 2985125"/>
              <a:gd name="connsiteX4" fmla="*/ 485693 w 3374952"/>
              <a:gd name="connsiteY4" fmla="*/ 2985125 h 2985125"/>
              <a:gd name="connsiteX5" fmla="*/ 452180 w 3374952"/>
              <a:gd name="connsiteY5" fmla="*/ 2929960 h 2985125"/>
              <a:gd name="connsiteX6" fmla="*/ 231632 w 3374952"/>
              <a:gd name="connsiteY6" fmla="*/ 2058951 h 2985125"/>
              <a:gd name="connsiteX7" fmla="*/ 2058951 w 3374952"/>
              <a:gd name="connsiteY7" fmla="*/ 231632 h 2985125"/>
              <a:gd name="connsiteX8" fmla="*/ 2058951 w 3374952"/>
              <a:gd name="connsiteY8" fmla="*/ 0 h 2985125"/>
              <a:gd name="connsiteX9" fmla="*/ 3368635 w 3374952"/>
              <a:gd name="connsiteY9" fmla="*/ 470164 h 2985125"/>
              <a:gd name="connsiteX10" fmla="*/ 3374952 w 3374952"/>
              <a:gd name="connsiteY10" fmla="*/ 475905 h 2985125"/>
              <a:gd name="connsiteX11" fmla="*/ 3374952 w 3374952"/>
              <a:gd name="connsiteY11" fmla="*/ 719078 h 2985125"/>
              <a:gd name="connsiteX12" fmla="*/ 3254038 w 3374952"/>
              <a:gd name="connsiteY12" fmla="*/ 609184 h 2985125"/>
              <a:gd name="connsiteX13" fmla="*/ 2058951 w 3374952"/>
              <a:gd name="connsiteY13" fmla="*/ 180158 h 2985125"/>
              <a:gd name="connsiteX14" fmla="*/ 180158 w 3374952"/>
              <a:gd name="connsiteY14" fmla="*/ 2058951 h 2985125"/>
              <a:gd name="connsiteX15" fmla="*/ 406918 w 3374952"/>
              <a:gd name="connsiteY15" fmla="*/ 2954496 h 2985125"/>
              <a:gd name="connsiteX16" fmla="*/ 425526 w 3374952"/>
              <a:gd name="connsiteY16" fmla="*/ 2985125 h 2985125"/>
              <a:gd name="connsiteX17" fmla="*/ 221891 w 3374952"/>
              <a:gd name="connsiteY17" fmla="*/ 2985125 h 2985125"/>
              <a:gd name="connsiteX18" fmla="*/ 161803 w 3374952"/>
              <a:gd name="connsiteY18" fmla="*/ 2860388 h 2985125"/>
              <a:gd name="connsiteX19" fmla="*/ 0 w 3374952"/>
              <a:gd name="connsiteY19" fmla="*/ 2058951 h 2985125"/>
              <a:gd name="connsiteX20" fmla="*/ 2058951 w 3374952"/>
              <a:gd name="connsiteY20" fmla="*/ 0 h 29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74952" h="2985125">
                <a:moveTo>
                  <a:pt x="2058951" y="231632"/>
                </a:moveTo>
                <a:cubicBezTo>
                  <a:pt x="2563551" y="231632"/>
                  <a:pt x="3020381" y="436162"/>
                  <a:pt x="3351060" y="766842"/>
                </a:cubicBezTo>
                <a:lnTo>
                  <a:pt x="3374952" y="793129"/>
                </a:lnTo>
                <a:lnTo>
                  <a:pt x="3374952" y="2985125"/>
                </a:lnTo>
                <a:lnTo>
                  <a:pt x="485693" y="2985125"/>
                </a:lnTo>
                <a:lnTo>
                  <a:pt x="452180" y="2929960"/>
                </a:lnTo>
                <a:cubicBezTo>
                  <a:pt x="311527" y="2671041"/>
                  <a:pt x="231632" y="2374326"/>
                  <a:pt x="231632" y="2058951"/>
                </a:cubicBezTo>
                <a:cubicBezTo>
                  <a:pt x="231632" y="1049751"/>
                  <a:pt x="1049751" y="231632"/>
                  <a:pt x="2058951" y="231632"/>
                </a:cubicBezTo>
                <a:close/>
                <a:moveTo>
                  <a:pt x="2058951" y="0"/>
                </a:moveTo>
                <a:cubicBezTo>
                  <a:pt x="2556445" y="0"/>
                  <a:pt x="3012727" y="176443"/>
                  <a:pt x="3368635" y="470164"/>
                </a:cubicBezTo>
                <a:lnTo>
                  <a:pt x="3374952" y="475905"/>
                </a:lnTo>
                <a:lnTo>
                  <a:pt x="3374952" y="719078"/>
                </a:lnTo>
                <a:lnTo>
                  <a:pt x="3254038" y="609184"/>
                </a:lnTo>
                <a:cubicBezTo>
                  <a:pt x="2929272" y="341163"/>
                  <a:pt x="2512914" y="180158"/>
                  <a:pt x="2058951" y="180158"/>
                </a:cubicBezTo>
                <a:cubicBezTo>
                  <a:pt x="1021323" y="180158"/>
                  <a:pt x="180158" y="1021323"/>
                  <a:pt x="180158" y="2058951"/>
                </a:cubicBezTo>
                <a:cubicBezTo>
                  <a:pt x="180158" y="2383210"/>
                  <a:pt x="262303" y="2688283"/>
                  <a:pt x="406918" y="2954496"/>
                </a:cubicBezTo>
                <a:lnTo>
                  <a:pt x="425526" y="2985125"/>
                </a:lnTo>
                <a:lnTo>
                  <a:pt x="221891" y="2985125"/>
                </a:lnTo>
                <a:lnTo>
                  <a:pt x="161803" y="2860388"/>
                </a:lnTo>
                <a:cubicBezTo>
                  <a:pt x="57614" y="2614059"/>
                  <a:pt x="0" y="2343233"/>
                  <a:pt x="0" y="2058951"/>
                </a:cubicBezTo>
                <a:cubicBezTo>
                  <a:pt x="0" y="921823"/>
                  <a:pt x="921823" y="0"/>
                  <a:pt x="2058951"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xmlns="">
                    <a14:imgLayer r:embed="">
                      <a14:imgEffect>
                        <a14:sharpenSoften amount="61000"/>
                      </a14:imgEffect>
                      <a14:imgEffect>
                        <a14:brightnessContrast bright="-25000" contrast="20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Ses 1">
            <a:hlinkClick r:id="" action="ppaction://media"/>
            <a:extLst>
              <a:ext uri="{FF2B5EF4-FFF2-40B4-BE49-F238E27FC236}">
                <a16:creationId xmlns:a16="http://schemas.microsoft.com/office/drawing/2014/main" xmlns="" id="{314CCECC-02E2-4410-A981-B735B2D2A0B4}"/>
              </a:ext>
            </a:extLst>
          </p:cNvPr>
          <p:cNvPicPr>
            <a:picLocks noChangeAspect="1"/>
          </p:cNvPicPr>
          <p:nvPr>
            <a:videoFile r:link="rId1"/>
            <p:extLst>
              <p:ext uri="{DAA4B4D4-6D71-4841-9C94-3DE7FCFB9230}">
                <p14:media xmlns:p14="http://schemas.microsoft.com/office/powerpoint/2010/main" xmlns="" r:embed=""/>
              </p:ext>
            </p:extLst>
          </p:nvPr>
        </p:nvPicPr>
        <p:blipFill>
          <a:blip r:embed="rId9" cstate="print"/>
          <a:stretch>
            <a:fillRect/>
          </a:stretch>
        </p:blipFill>
        <p:spPr>
          <a:xfrm>
            <a:off x="11254317" y="6154738"/>
            <a:ext cx="649816" cy="487362"/>
          </a:xfrm>
          <a:prstGeom prst="rect">
            <a:avLst/>
          </a:prstGeom>
        </p:spPr>
      </p:pic>
    </p:spTree>
    <p:extLst>
      <p:ext uri="{BB962C8B-B14F-4D97-AF65-F5344CB8AC3E}">
        <p14:creationId xmlns:p14="http://schemas.microsoft.com/office/powerpoint/2010/main" xmlns="" val="1598127645"/>
      </p:ext>
    </p:extLst>
  </p:cSld>
  <p:clrMapOvr>
    <a:masterClrMapping/>
  </p:clrMapOvr>
  <mc:AlternateContent xmlns:mc="http://schemas.openxmlformats.org/markup-compatibility/2006">
    <mc:Choice xmlns:p14="http://schemas.microsoft.com/office/powerpoint/2010/main" xmlns="" Requires="p14">
      <p:transition spd="med" p14:dur="700" advTm="17975">
        <p:fade/>
      </p:transition>
    </mc:Choice>
    <mc:Fallback>
      <p:transition spd="med" advTm="17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943D298-0548-4C7A-870B-7594104F82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1"/>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Resim 3" descr="iç mekan, kişi, yiyecek, mutfak içeren bir resim&#10;&#10;Açıklama otomatik olarak oluşturuldu">
            <a:extLst>
              <a:ext uri="{FF2B5EF4-FFF2-40B4-BE49-F238E27FC236}">
                <a16:creationId xmlns:a16="http://schemas.microsoft.com/office/drawing/2014/main" xmlns="" id="{37406336-BDE5-3945-85CC-4A26A5B665E4}"/>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xmlns="" val="0"/>
              </a:ext>
            </a:extLst>
          </a:blip>
          <a:srcRect l="30388" r="1280" b="1"/>
          <a:stretch/>
        </p:blipFill>
        <p:spPr>
          <a:xfrm>
            <a:off x="27" y="2"/>
            <a:ext cx="12191973" cy="6857999"/>
          </a:xfrm>
          <a:prstGeom prst="rect">
            <a:avLst/>
          </a:prstGeom>
        </p:spPr>
      </p:pic>
      <p:sp>
        <p:nvSpPr>
          <p:cNvPr id="11" name="Rectangle 10">
            <a:extLst>
              <a:ext uri="{FF2B5EF4-FFF2-40B4-BE49-F238E27FC236}">
                <a16:creationId xmlns:a16="http://schemas.microsoft.com/office/drawing/2014/main" xmlns="" id="{FF7B26C5-D249-4988-B86B-5A3D9E7BD9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0" y="0"/>
            <a:ext cx="12188952" cy="6858000"/>
          </a:xfrm>
          <a:prstGeom prst="rect">
            <a:avLst/>
          </a:prstGeom>
          <a:blipFill dpi="0" rotWithShape="1">
            <a:blip r:embed="rId4">
              <a:alphaModFix amt="45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xmlns="" id="{56EE70F8-9CFD-5746-B19C-63D4A478B7C4}"/>
              </a:ext>
            </a:extLst>
          </p:cNvPr>
          <p:cNvSpPr>
            <a:spLocks noGrp="1"/>
          </p:cNvSpPr>
          <p:nvPr>
            <p:ph idx="1"/>
          </p:nvPr>
        </p:nvSpPr>
        <p:spPr>
          <a:xfrm>
            <a:off x="1069848" y="2121408"/>
            <a:ext cx="10058400" cy="4050792"/>
          </a:xfrm>
        </p:spPr>
        <p:txBody>
          <a:bodyPr>
            <a:normAutofit/>
          </a:bodyPr>
          <a:lstStyle/>
          <a:p>
            <a:r>
              <a:rPr lang="tr-TR" sz="2100" dirty="0"/>
              <a:t>Gastronomi ve Mutfak Sanatları akademik kariyer için oldukça uygundur. Çünkü donanımlı eğitimciler yetiştirmeye çok açıktır ve ihtiyaç gerektiren bir bölümdür. </a:t>
            </a:r>
          </a:p>
          <a:p>
            <a:r>
              <a:rPr lang="tr-TR" sz="2100" dirty="0"/>
              <a:t>Gerek lise de gerek devlet üniversitelerinde, tercihen neresi isteniyorsa orada çalışabilirler. </a:t>
            </a:r>
          </a:p>
          <a:p>
            <a:r>
              <a:rPr lang="tr-TR" sz="2100" dirty="0"/>
              <a:t>Hastanelerde ve devlete bağlı resmi kurumlarda aşçı olarak çalışabilme imkânına sahiptirler.</a:t>
            </a:r>
          </a:p>
          <a:p>
            <a:r>
              <a:rPr lang="tr-TR" sz="2100" dirty="0"/>
              <a:t>Mezun olan gastronomi öğrencileri dilerlerse </a:t>
            </a:r>
            <a:r>
              <a:rPr lang="tr-TR" sz="2100" dirty="0" err="1"/>
              <a:t>Kpss</a:t>
            </a:r>
            <a:r>
              <a:rPr lang="tr-TR" sz="2100" dirty="0"/>
              <a:t> ile ülkedeki pek çok okulda öğretmen olarak çalışabilirler.  </a:t>
            </a:r>
          </a:p>
        </p:txBody>
      </p:sp>
      <p:grpSp>
        <p:nvGrpSpPr>
          <p:cNvPr id="5" name="Group 12">
            <a:extLst>
              <a:ext uri="{FF2B5EF4-FFF2-40B4-BE49-F238E27FC236}">
                <a16:creationId xmlns:a16="http://schemas.microsoft.com/office/drawing/2014/main" xmlns="" id="{46FDAED0-8B04-4181-B3D3-EA0A93C6659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4" y="6229681"/>
            <a:ext cx="457200" cy="457200"/>
            <a:chOff x="11361456" y="6195813"/>
            <a:chExt cx="548640" cy="548640"/>
          </a:xfrm>
        </p:grpSpPr>
        <p:sp>
          <p:nvSpPr>
            <p:cNvPr id="14" name="Oval 13">
              <a:extLst>
                <a:ext uri="{FF2B5EF4-FFF2-40B4-BE49-F238E27FC236}">
                  <a16:creationId xmlns:a16="http://schemas.microsoft.com/office/drawing/2014/main" xmlns="" id="{161B6F0D-567B-4CFA-BF50-79FDAC6EBD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xmlns="" id="{8CE5D194-0A7E-49A6-B737-F71C1B3960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 name="Ses 1">
            <a:hlinkClick r:id="" action="ppaction://media"/>
            <a:extLst>
              <a:ext uri="{FF2B5EF4-FFF2-40B4-BE49-F238E27FC236}">
                <a16:creationId xmlns:a16="http://schemas.microsoft.com/office/drawing/2014/main" xmlns="" id="{CBF454C8-4B10-4A8A-A875-52C201BEB3B9}"/>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11254317" y="6154738"/>
            <a:ext cx="649816" cy="487362"/>
          </a:xfrm>
          <a:prstGeom prst="rect">
            <a:avLst/>
          </a:prstGeom>
        </p:spPr>
      </p:pic>
    </p:spTree>
    <p:extLst>
      <p:ext uri="{BB962C8B-B14F-4D97-AF65-F5344CB8AC3E}">
        <p14:creationId xmlns:p14="http://schemas.microsoft.com/office/powerpoint/2010/main" xmlns="" val="2471437264"/>
      </p:ext>
    </p:extLst>
  </p:cSld>
  <p:clrMapOvr>
    <a:masterClrMapping/>
  </p:clrMapOvr>
  <mc:AlternateContent xmlns:mc="http://schemas.openxmlformats.org/markup-compatibility/2006">
    <mc:Choice xmlns:p14="http://schemas.microsoft.com/office/powerpoint/2010/main" xmlns="" Requires="p14">
      <p:transition spd="med" p14:dur="700" advTm="16141">
        <p:fade/>
      </p:transition>
    </mc:Choice>
    <mc:Fallback>
      <p:transition spd="med" advTm="161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6516A253-F18A-4D49-9504-3F8BBD570142}"/>
              </a:ext>
            </a:extLst>
          </p:cNvPr>
          <p:cNvSpPr>
            <a:spLocks noGrp="1"/>
          </p:cNvSpPr>
          <p:nvPr>
            <p:ph idx="1"/>
          </p:nvPr>
        </p:nvSpPr>
        <p:spPr>
          <a:xfrm>
            <a:off x="938235" y="1988840"/>
            <a:ext cx="4930141" cy="2376264"/>
          </a:xfrm>
        </p:spPr>
        <p:txBody>
          <a:bodyPr>
            <a:normAutofit/>
          </a:bodyPr>
          <a:lstStyle/>
          <a:p>
            <a:r>
              <a:rPr lang="tr-TR" sz="2100" dirty="0"/>
              <a:t>Bunların dışında öğrenciler Beslenme ve Diyetetik, Turizm ve Konaklama işletmeciliği alanlarına da yönelebilirler.</a:t>
            </a:r>
          </a:p>
        </p:txBody>
      </p:sp>
      <p:pic>
        <p:nvPicPr>
          <p:cNvPr id="6" name="Resim 5">
            <a:extLst>
              <a:ext uri="{FF2B5EF4-FFF2-40B4-BE49-F238E27FC236}">
                <a16:creationId xmlns:a16="http://schemas.microsoft.com/office/drawing/2014/main" xmlns="" id="{F7F95340-EBF4-1844-9607-1395284AB066}"/>
              </a:ext>
            </a:extLst>
          </p:cNvPr>
          <p:cNvPicPr>
            <a:picLocks noChangeAspect="1"/>
          </p:cNvPicPr>
          <p:nvPr/>
        </p:nvPicPr>
        <p:blipFill rotWithShape="1">
          <a:blip r:embed="rId3"/>
          <a:srcRect l="26342" r="21658" b="-1"/>
          <a:stretch/>
        </p:blipFill>
        <p:spPr>
          <a:xfrm>
            <a:off x="6355080" y="980728"/>
            <a:ext cx="4773168" cy="5040560"/>
          </a:xfrm>
          <a:prstGeom prst="rect">
            <a:avLst/>
          </a:prstGeom>
        </p:spPr>
      </p:pic>
      <p:pic>
        <p:nvPicPr>
          <p:cNvPr id="2" name="Ses 1">
            <a:hlinkClick r:id="" action="ppaction://media"/>
            <a:extLst>
              <a:ext uri="{FF2B5EF4-FFF2-40B4-BE49-F238E27FC236}">
                <a16:creationId xmlns:a16="http://schemas.microsoft.com/office/drawing/2014/main" xmlns="" id="{09429425-2D0D-4761-A9CD-E580557D1DFD}"/>
              </a:ext>
            </a:extLst>
          </p:cNvPr>
          <p:cNvPicPr>
            <a:picLocks noChangeAspect="1"/>
          </p:cNvPicPr>
          <p:nvPr>
            <a:videoFile r:link="rId1"/>
            <p:extLst>
              <p:ext uri="{DAA4B4D4-6D71-4841-9C94-3DE7FCFB9230}">
                <p14:media xmlns:p14="http://schemas.microsoft.com/office/powerpoint/2010/main" xmlns="" r:embed=""/>
              </p:ext>
            </p:extLst>
          </p:nvPr>
        </p:nvPicPr>
        <p:blipFill>
          <a:blip r:embed="rId4" cstate="print"/>
          <a:stretch>
            <a:fillRect/>
          </a:stretch>
        </p:blipFill>
        <p:spPr>
          <a:xfrm>
            <a:off x="11254317" y="6154738"/>
            <a:ext cx="649816" cy="487362"/>
          </a:xfrm>
          <a:prstGeom prst="rect">
            <a:avLst/>
          </a:prstGeom>
        </p:spPr>
      </p:pic>
    </p:spTree>
    <p:extLst>
      <p:ext uri="{BB962C8B-B14F-4D97-AF65-F5344CB8AC3E}">
        <p14:creationId xmlns:p14="http://schemas.microsoft.com/office/powerpoint/2010/main" xmlns="" val="4107625254"/>
      </p:ext>
    </p:extLst>
  </p:cSld>
  <p:clrMapOvr>
    <a:masterClrMapping/>
  </p:clrMapOvr>
  <mc:AlternateContent xmlns:mc="http://schemas.openxmlformats.org/markup-compatibility/2006">
    <mc:Choice xmlns:p14="http://schemas.microsoft.com/office/powerpoint/2010/main" xmlns="" Requires="p14">
      <p:transition spd="med" p14:dur="700" advTm="16406">
        <p:fade/>
      </p:transition>
    </mc:Choice>
    <mc:Fallback>
      <p:transition spd="med" advTm="16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8E56183-4BD9-584D-90F4-094A9E2E14C6}"/>
              </a:ext>
            </a:extLst>
          </p:cNvPr>
          <p:cNvSpPr>
            <a:spLocks noGrp="1"/>
          </p:cNvSpPr>
          <p:nvPr>
            <p:ph type="title"/>
          </p:nvPr>
        </p:nvSpPr>
        <p:spPr>
          <a:xfrm>
            <a:off x="634001" y="484632"/>
            <a:ext cx="7495873" cy="1609344"/>
          </a:xfrm>
        </p:spPr>
        <p:txBody>
          <a:bodyPr>
            <a:normAutofit/>
          </a:bodyPr>
          <a:lstStyle/>
          <a:p>
            <a:r>
              <a:rPr lang="tr-TR" sz="3600"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Alan </a:t>
            </a:r>
            <a:r>
              <a:rPr lang="tr-TR" sz="3600" b="1" cap="none" spc="50" dirty="0" smtClean="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Öğrencisinde </a:t>
            </a:r>
            <a:r>
              <a:rPr lang="tr-TR" sz="3600"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B</a:t>
            </a:r>
            <a:r>
              <a:rPr lang="tr-TR" sz="3600" b="1" cap="none" spc="50" dirty="0" smtClean="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ulunması </a:t>
            </a:r>
            <a:r>
              <a:rPr lang="tr-TR" sz="3600"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G</a:t>
            </a:r>
            <a:r>
              <a:rPr lang="tr-TR" sz="3600" b="1" cap="none" spc="50" dirty="0" smtClean="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ereken </a:t>
            </a:r>
            <a:r>
              <a:rPr lang="tr-TR" sz="3600"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Ö</a:t>
            </a:r>
            <a:r>
              <a:rPr lang="tr-TR" sz="3600" b="1" cap="none" spc="50" dirty="0" smtClean="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zellikler</a:t>
            </a:r>
            <a:endParaRPr lang="tr-TR" sz="3600"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endParaRPr>
          </a:p>
        </p:txBody>
      </p:sp>
      <p:sp>
        <p:nvSpPr>
          <p:cNvPr id="3" name="İçerik Yer Tutucusu 2">
            <a:extLst>
              <a:ext uri="{FF2B5EF4-FFF2-40B4-BE49-F238E27FC236}">
                <a16:creationId xmlns:a16="http://schemas.microsoft.com/office/drawing/2014/main" xmlns="" id="{0240AD86-A1C0-324E-804D-7567792877FB}"/>
              </a:ext>
            </a:extLst>
          </p:cNvPr>
          <p:cNvSpPr>
            <a:spLocks noGrp="1"/>
          </p:cNvSpPr>
          <p:nvPr>
            <p:ph idx="1"/>
          </p:nvPr>
        </p:nvSpPr>
        <p:spPr>
          <a:xfrm>
            <a:off x="634000" y="2121408"/>
            <a:ext cx="7330424" cy="4050792"/>
          </a:xfrm>
        </p:spPr>
        <p:txBody>
          <a:bodyPr>
            <a:normAutofit/>
          </a:bodyPr>
          <a:lstStyle/>
          <a:p>
            <a:r>
              <a:rPr lang="tr-TR"/>
              <a:t>Yemek yapmayı da yemeyi de çok sevmeli</a:t>
            </a:r>
          </a:p>
          <a:p>
            <a:r>
              <a:rPr lang="tr-TR"/>
              <a:t>Yeniliklere açık olmalı</a:t>
            </a:r>
          </a:p>
          <a:p>
            <a:r>
              <a:rPr lang="tr-TR"/>
              <a:t>Titiz olmalı</a:t>
            </a:r>
          </a:p>
          <a:p>
            <a:r>
              <a:rPr lang="tr-TR"/>
              <a:t>Saygılı, anlayışlı ve sabırlı olmalı, </a:t>
            </a:r>
          </a:p>
          <a:p>
            <a:r>
              <a:rPr lang="tr-TR"/>
              <a:t>Dakik olmalı yani bir veya birden çok işi geciktirmeden yapabilmelidir.</a:t>
            </a:r>
          </a:p>
          <a:p>
            <a:r>
              <a:rPr lang="tr-TR"/>
              <a:t> Stresli zamanlarda odaklanabilmeli ve işini yapabilmeli</a:t>
            </a:r>
          </a:p>
          <a:p>
            <a:endParaRPr lang="tr-TR"/>
          </a:p>
        </p:txBody>
      </p:sp>
      <p:pic>
        <p:nvPicPr>
          <p:cNvPr id="4" name="Resim 3">
            <a:extLst>
              <a:ext uri="{FF2B5EF4-FFF2-40B4-BE49-F238E27FC236}">
                <a16:creationId xmlns:a16="http://schemas.microsoft.com/office/drawing/2014/main" xmlns="" id="{726B9442-9CD9-1D40-8F64-A78AC838D315}"/>
              </a:ext>
            </a:extLst>
          </p:cNvPr>
          <p:cNvPicPr>
            <a:picLocks noChangeAspect="1"/>
          </p:cNvPicPr>
          <p:nvPr/>
        </p:nvPicPr>
        <p:blipFill>
          <a:blip r:embed="rId3" cstate="print"/>
          <a:stretch>
            <a:fillRect/>
          </a:stretch>
        </p:blipFill>
        <p:spPr>
          <a:xfrm>
            <a:off x="8881239" y="639447"/>
            <a:ext cx="2262893" cy="1697170"/>
          </a:xfrm>
          <a:prstGeom prst="rect">
            <a:avLst/>
          </a:prstGeom>
        </p:spPr>
      </p:pic>
      <p:pic>
        <p:nvPicPr>
          <p:cNvPr id="6" name="Resim 5">
            <a:extLst>
              <a:ext uri="{FF2B5EF4-FFF2-40B4-BE49-F238E27FC236}">
                <a16:creationId xmlns:a16="http://schemas.microsoft.com/office/drawing/2014/main" xmlns="" id="{3DD5DFE4-4058-F84A-B45F-564088C42974}"/>
              </a:ext>
            </a:extLst>
          </p:cNvPr>
          <p:cNvPicPr>
            <a:picLocks noChangeAspect="1"/>
          </p:cNvPicPr>
          <p:nvPr/>
        </p:nvPicPr>
        <p:blipFill>
          <a:blip r:embed="rId4"/>
          <a:stretch>
            <a:fillRect/>
          </a:stretch>
        </p:blipFill>
        <p:spPr>
          <a:xfrm>
            <a:off x="8873721" y="2486209"/>
            <a:ext cx="2277928" cy="1708446"/>
          </a:xfrm>
          <a:prstGeom prst="rect">
            <a:avLst/>
          </a:prstGeom>
        </p:spPr>
      </p:pic>
      <p:pic>
        <p:nvPicPr>
          <p:cNvPr id="7" name="Resim 6">
            <a:extLst>
              <a:ext uri="{FF2B5EF4-FFF2-40B4-BE49-F238E27FC236}">
                <a16:creationId xmlns:a16="http://schemas.microsoft.com/office/drawing/2014/main" xmlns="" id="{ACA9AB8C-5E26-5045-82AE-BE0054FB314D}"/>
              </a:ext>
            </a:extLst>
          </p:cNvPr>
          <p:cNvPicPr>
            <a:picLocks noChangeAspect="1"/>
          </p:cNvPicPr>
          <p:nvPr/>
        </p:nvPicPr>
        <p:blipFill>
          <a:blip r:embed="rId5"/>
          <a:stretch>
            <a:fillRect/>
          </a:stretch>
        </p:blipFill>
        <p:spPr>
          <a:xfrm>
            <a:off x="7964425" y="4433643"/>
            <a:ext cx="3796204" cy="1784911"/>
          </a:xfrm>
          <a:prstGeom prst="rect">
            <a:avLst/>
          </a:prstGeom>
        </p:spPr>
      </p:pic>
      <p:pic>
        <p:nvPicPr>
          <p:cNvPr id="5" name="Ses 4">
            <a:hlinkClick r:id="" action="ppaction://media"/>
            <a:extLst>
              <a:ext uri="{FF2B5EF4-FFF2-40B4-BE49-F238E27FC236}">
                <a16:creationId xmlns:a16="http://schemas.microsoft.com/office/drawing/2014/main" xmlns="" id="{C2503708-2250-4860-849D-446F37144962}"/>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11254317" y="6154738"/>
            <a:ext cx="649816" cy="487362"/>
          </a:xfrm>
          <a:prstGeom prst="rect">
            <a:avLst/>
          </a:prstGeom>
        </p:spPr>
      </p:pic>
    </p:spTree>
    <p:extLst>
      <p:ext uri="{BB962C8B-B14F-4D97-AF65-F5344CB8AC3E}">
        <p14:creationId xmlns:p14="http://schemas.microsoft.com/office/powerpoint/2010/main" xmlns="" val="2873254947"/>
      </p:ext>
    </p:extLst>
  </p:cSld>
  <p:clrMapOvr>
    <a:masterClrMapping/>
  </p:clrMapOvr>
  <mc:AlternateContent xmlns:mc="http://schemas.openxmlformats.org/markup-compatibility/2006">
    <mc:Choice xmlns:p14="http://schemas.microsoft.com/office/powerpoint/2010/main" xmlns="" Requires="p14">
      <p:transition spd="med" p14:dur="700" advTm="22513">
        <p:fade/>
      </p:transition>
    </mc:Choice>
    <mc:Fallback>
      <p:transition spd="med" advTm="22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641540" y="0"/>
            <a:ext cx="5338649" cy="1596325"/>
          </a:xfrm>
        </p:spPr>
        <p:txBody>
          <a:bodyPr>
            <a:normAutofit/>
          </a:bodyPr>
          <a:lstStyle/>
          <a:p>
            <a:pPr algn="ctr"/>
            <a:r>
              <a:rPr lang="tr-TR" sz="3500" b="1" dirty="0"/>
              <a:t>Aşçılık Dalında Eğitim Verilen Dersler</a:t>
            </a:r>
          </a:p>
        </p:txBody>
      </p:sp>
      <p:sp>
        <p:nvSpPr>
          <p:cNvPr id="3" name="İçerik Yer Tutucusu 2"/>
          <p:cNvSpPr>
            <a:spLocks noGrp="1"/>
          </p:cNvSpPr>
          <p:nvPr>
            <p:ph idx="1"/>
          </p:nvPr>
        </p:nvSpPr>
        <p:spPr>
          <a:xfrm>
            <a:off x="6526335" y="1340086"/>
            <a:ext cx="5453853" cy="5517914"/>
          </a:xfrm>
        </p:spPr>
        <p:txBody>
          <a:bodyPr>
            <a:noAutofit/>
          </a:bodyPr>
          <a:lstStyle/>
          <a:p>
            <a:pPr marL="0" indent="0">
              <a:buNone/>
            </a:pPr>
            <a:r>
              <a:rPr lang="tr-TR" sz="1800" b="1" dirty="0" smtClean="0"/>
              <a:t>9.Sınıf</a:t>
            </a:r>
          </a:p>
          <a:p>
            <a:pPr marL="0" indent="0">
              <a:buNone/>
            </a:pPr>
            <a:r>
              <a:rPr lang="tr-TR" sz="1800" dirty="0" smtClean="0"/>
              <a:t>         7 Saat Temel Yiyecek Üretimi ve Servis Atölyesi</a:t>
            </a:r>
          </a:p>
          <a:p>
            <a:pPr marL="0" indent="0">
              <a:buNone/>
            </a:pPr>
            <a:r>
              <a:rPr lang="tr-TR" sz="1800" dirty="0" smtClean="0"/>
              <a:t>         2 saat Beslenme İlkeleri ve Hijyen</a:t>
            </a:r>
          </a:p>
          <a:p>
            <a:pPr marL="0" indent="0">
              <a:buNone/>
            </a:pPr>
            <a:r>
              <a:rPr lang="tr-TR" sz="1800" b="1" dirty="0" smtClean="0"/>
              <a:t>10</a:t>
            </a:r>
            <a:r>
              <a:rPr lang="tr-TR" sz="1800" b="1" dirty="0"/>
              <a:t>. Sınıf </a:t>
            </a:r>
            <a:endParaRPr lang="tr-TR" sz="1800" b="1" dirty="0" smtClean="0"/>
          </a:p>
          <a:p>
            <a:pPr marL="0" indent="0">
              <a:buNone/>
            </a:pPr>
            <a:r>
              <a:rPr lang="tr-TR" sz="1800" b="1" dirty="0" smtClean="0"/>
              <a:t>         </a:t>
            </a:r>
            <a:r>
              <a:rPr lang="tr-TR" sz="1800" dirty="0" smtClean="0"/>
              <a:t>6 </a:t>
            </a:r>
            <a:r>
              <a:rPr lang="tr-TR" sz="1800" dirty="0"/>
              <a:t>Saat </a:t>
            </a:r>
            <a:r>
              <a:rPr lang="tr-TR" sz="1800" dirty="0" smtClean="0"/>
              <a:t>Aşçılık Atölyesi</a:t>
            </a:r>
            <a:endParaRPr lang="tr-TR" sz="1800" dirty="0"/>
          </a:p>
          <a:p>
            <a:pPr marL="0" indent="0">
              <a:buNone/>
            </a:pPr>
            <a:r>
              <a:rPr lang="tr-TR" sz="1800" dirty="0" smtClean="0"/>
              <a:t>         4 </a:t>
            </a:r>
            <a:r>
              <a:rPr lang="tr-TR" sz="1800" dirty="0"/>
              <a:t>Saat Servis Hazırlıkları </a:t>
            </a:r>
          </a:p>
          <a:p>
            <a:pPr marL="0" indent="0">
              <a:buNone/>
            </a:pPr>
            <a:r>
              <a:rPr lang="tr-TR" sz="1800" b="1" dirty="0"/>
              <a:t>11. Sınıf </a:t>
            </a:r>
          </a:p>
          <a:p>
            <a:pPr marL="0" indent="0">
              <a:buNone/>
            </a:pPr>
            <a:r>
              <a:rPr lang="tr-TR" sz="1800" dirty="0"/>
              <a:t> </a:t>
            </a:r>
            <a:r>
              <a:rPr lang="tr-TR" sz="1800" dirty="0" smtClean="0"/>
              <a:t>       15 Saat Aşçılık ve Servis Atölyesi</a:t>
            </a:r>
          </a:p>
          <a:p>
            <a:pPr marL="0" indent="0">
              <a:buNone/>
            </a:pPr>
            <a:r>
              <a:rPr lang="tr-TR" sz="1800" dirty="0" smtClean="0"/>
              <a:t>         2 saat Yiyecek İçecek Hizmetlerinde Organizasyon</a:t>
            </a:r>
          </a:p>
          <a:p>
            <a:pPr marL="0" indent="0">
              <a:buNone/>
            </a:pPr>
            <a:r>
              <a:rPr lang="tr-TR" sz="1800" dirty="0" smtClean="0"/>
              <a:t>         5 saat Seçmeli Bölüm Dersi</a:t>
            </a:r>
          </a:p>
          <a:p>
            <a:pPr marL="0" indent="0">
              <a:buNone/>
            </a:pPr>
            <a:r>
              <a:rPr lang="tr-TR" sz="1800" b="1" dirty="0" smtClean="0"/>
              <a:t>12</a:t>
            </a:r>
            <a:r>
              <a:rPr lang="tr-TR" sz="1800" b="1" dirty="0"/>
              <a:t>. Sınıf </a:t>
            </a:r>
          </a:p>
          <a:p>
            <a:pPr marL="0" indent="0">
              <a:buNone/>
            </a:pPr>
            <a:r>
              <a:rPr lang="tr-TR" sz="1800" dirty="0"/>
              <a:t> </a:t>
            </a:r>
            <a:r>
              <a:rPr lang="tr-TR" sz="1800" dirty="0" smtClean="0"/>
              <a:t>        24 </a:t>
            </a:r>
            <a:r>
              <a:rPr lang="tr-TR" sz="1800" dirty="0"/>
              <a:t>Saat İşletmelerde </a:t>
            </a:r>
            <a:r>
              <a:rPr lang="tr-TR" sz="1800" dirty="0" smtClean="0"/>
              <a:t>Beceri Eğitimi </a:t>
            </a:r>
            <a:endParaRPr lang="tr-TR" sz="1800" dirty="0"/>
          </a:p>
          <a:p>
            <a:pPr marL="0" indent="0">
              <a:buNone/>
            </a:pPr>
            <a:r>
              <a:rPr lang="tr-TR" sz="1800" dirty="0" smtClean="0"/>
              <a:t>         7 </a:t>
            </a:r>
            <a:r>
              <a:rPr lang="tr-TR" sz="1800" dirty="0"/>
              <a:t>Saat </a:t>
            </a:r>
            <a:r>
              <a:rPr lang="tr-TR" sz="1800" dirty="0" smtClean="0"/>
              <a:t>Seçmeli Bölüm Dersi</a:t>
            </a:r>
            <a:endParaRPr lang="tr-TR" sz="1800" b="1" dirty="0"/>
          </a:p>
        </p:txBody>
      </p:sp>
      <p:pic>
        <p:nvPicPr>
          <p:cNvPr id="7172" name="Picture 4" descr="Yiyecek İçecek Hizmetleri Alanı Tanıtım Videosu - YouTube"/>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2546" y="0"/>
            <a:ext cx="6396851"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998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randombar(horizontal)">
                                      <p:cBhvr>
                                        <p:cTn id="7" dur="1000"/>
                                        <p:tgtEl>
                                          <p:spTgt spid="717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2" presetClass="entr" presetSubtype="4" fill="hold" grpId="0" nodeType="after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52" fill="hold">
                            <p:stCondLst>
                              <p:cond delay="2000"/>
                            </p:stCondLst>
                            <p:childTnLst>
                              <p:par>
                                <p:cTn id="53" presetID="2" presetClass="entr" presetSubtype="4" fill="hold" grpId="0" nodeType="after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1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69" fill="hold">
                            <p:stCondLst>
                              <p:cond delay="1000"/>
                            </p:stCondLst>
                            <p:childTnLst>
                              <p:par>
                                <p:cTn id="70" presetID="2" presetClass="entr" presetSubtype="4" fill="hold" grpId="0" nodeType="after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 calcmode="lin" valueType="num">
                                      <p:cBhvr additive="base">
                                        <p:cTn id="7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3"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74" fill="hold">
                            <p:stCondLst>
                              <p:cond delay="2000"/>
                            </p:stCondLst>
                            <p:childTnLst>
                              <p:par>
                                <p:cTn id="75" presetID="2" presetClass="entr" presetSubtype="4" fill="hold" grpId="0" nodeType="after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 calcmode="lin" valueType="num">
                                      <p:cBhvr additive="base">
                                        <p:cTn id="7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8" dur="10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79" fill="hold">
                            <p:stCondLst>
                              <p:cond delay="3000"/>
                            </p:stCondLst>
                            <p:childTnLst>
                              <p:par>
                                <p:cTn id="80" presetID="2" presetClass="entr" presetSubtype="4" fill="hold" grpId="0" nodeType="after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 calcmode="lin" valueType="num">
                                      <p:cBhvr additive="base">
                                        <p:cTn id="8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3" dur="10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0515600" cy="1325563"/>
          </a:xfrm>
        </p:spPr>
        <p:txBody>
          <a:bodyPr>
            <a:normAutofit/>
          </a:bodyPr>
          <a:lstStyle/>
          <a:p>
            <a:r>
              <a:rPr lang="tr-TR" sz="3000" b="1" dirty="0"/>
              <a:t>Alan Öğretmenlerimiz</a:t>
            </a:r>
          </a:p>
        </p:txBody>
      </p:sp>
      <p:sp>
        <p:nvSpPr>
          <p:cNvPr id="3" name="İçerik Yer Tutucusu 2"/>
          <p:cNvSpPr>
            <a:spLocks noGrp="1"/>
          </p:cNvSpPr>
          <p:nvPr>
            <p:ph idx="1"/>
          </p:nvPr>
        </p:nvSpPr>
        <p:spPr>
          <a:xfrm>
            <a:off x="0" y="1066208"/>
            <a:ext cx="12192000" cy="5791792"/>
          </a:xfrm>
        </p:spPr>
        <p:txBody>
          <a:bodyPr/>
          <a:lstStyle/>
          <a:p>
            <a:r>
              <a:rPr lang="tr-TR" sz="2500" dirty="0"/>
              <a:t>Hülya GÜNER Yiyecek İçecek Hizmetleri Öğretmeni Alan Şefi  </a:t>
            </a:r>
            <a:endParaRPr lang="tr-TR" sz="2500" dirty="0" smtClean="0"/>
          </a:p>
          <a:p>
            <a:r>
              <a:rPr lang="tr-TR" sz="2500" dirty="0" smtClean="0"/>
              <a:t>Serhat ÖZKAN Yiyecek İçecek Hizmetleri Öğretmeni </a:t>
            </a:r>
          </a:p>
          <a:p>
            <a:r>
              <a:rPr lang="tr-TR" sz="2500" dirty="0" smtClean="0"/>
              <a:t>Aslı ÖZKAN Yiyecek İçecek Hizmetleri Öğretmeni </a:t>
            </a:r>
            <a:endParaRPr lang="tr-TR" sz="2500" dirty="0"/>
          </a:p>
          <a:p>
            <a:r>
              <a:rPr lang="tr-TR" sz="2500" dirty="0"/>
              <a:t>Kemal TÜRKERİ Yiyecek İçecek Hizmetleri Öğretmeni  </a:t>
            </a:r>
            <a:endParaRPr lang="tr-TR" sz="2500" dirty="0" smtClean="0"/>
          </a:p>
          <a:p>
            <a:r>
              <a:rPr lang="tr-TR" sz="2500" dirty="0" err="1" smtClean="0"/>
              <a:t>Rükiye</a:t>
            </a:r>
            <a:r>
              <a:rPr lang="tr-TR" sz="2500" dirty="0" smtClean="0"/>
              <a:t> ALBAYRAK Yiyecek İçecek Hizmetleri Öğretmeni </a:t>
            </a:r>
          </a:p>
        </p:txBody>
      </p:sp>
      <p:pic>
        <p:nvPicPr>
          <p:cNvPr id="143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183105" y="0"/>
            <a:ext cx="4008895" cy="32711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5 Resim" descr="47a8cf9d-7f5d-4e0a-a3ac-3106e546bce3.jpg"/>
          <p:cNvPicPr>
            <a:picLocks noChangeAspect="1"/>
          </p:cNvPicPr>
          <p:nvPr/>
        </p:nvPicPr>
        <p:blipFill>
          <a:blip r:embed="rId3"/>
          <a:stretch>
            <a:fillRect/>
          </a:stretch>
        </p:blipFill>
        <p:spPr>
          <a:xfrm>
            <a:off x="8799776" y="3533775"/>
            <a:ext cx="3211250" cy="3104103"/>
          </a:xfrm>
          <a:prstGeom prst="rect">
            <a:avLst/>
          </a:prstGeom>
        </p:spPr>
      </p:pic>
      <p:pic>
        <p:nvPicPr>
          <p:cNvPr id="7" name="6 Resim" descr="WhatsApp Image 2024-12-10 at 09.36.23.jpeg"/>
          <p:cNvPicPr>
            <a:picLocks noChangeAspect="1"/>
          </p:cNvPicPr>
          <p:nvPr/>
        </p:nvPicPr>
        <p:blipFill>
          <a:blip r:embed="rId4" cstate="print"/>
          <a:stretch>
            <a:fillRect/>
          </a:stretch>
        </p:blipFill>
        <p:spPr>
          <a:xfrm>
            <a:off x="4886325" y="3483769"/>
            <a:ext cx="4219575" cy="3164681"/>
          </a:xfrm>
          <a:prstGeom prst="rect">
            <a:avLst/>
          </a:prstGeom>
        </p:spPr>
      </p:pic>
    </p:spTree>
    <p:extLst>
      <p:ext uri="{BB962C8B-B14F-4D97-AF65-F5344CB8AC3E}">
        <p14:creationId xmlns="" xmlns:p14="http://schemas.microsoft.com/office/powerpoint/2010/main" val="69311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4"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1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1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1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1500" fill="hold"/>
                                        <p:tgtEl>
                                          <p:spTgt spid="3">
                                            <p:txEl>
                                              <p:pRg st="4" end="4"/>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4338"/>
                                        </p:tgtEl>
                                        <p:attrNameLst>
                                          <p:attrName>style.visibility</p:attrName>
                                        </p:attrNameLst>
                                      </p:cBhvr>
                                      <p:to>
                                        <p:strVal val="visible"/>
                                      </p:to>
                                    </p:set>
                                    <p:anim calcmode="lin" valueType="num">
                                      <p:cBhvr additive="base">
                                        <p:cTn id="40" dur="1500" fill="hold"/>
                                        <p:tgtEl>
                                          <p:spTgt spid="14338"/>
                                        </p:tgtEl>
                                        <p:attrNameLst>
                                          <p:attrName>ppt_x</p:attrName>
                                        </p:attrNameLst>
                                      </p:cBhvr>
                                      <p:tavLst>
                                        <p:tav tm="0">
                                          <p:val>
                                            <p:strVal val="#ppt_x"/>
                                          </p:val>
                                        </p:tav>
                                        <p:tav tm="100000">
                                          <p:val>
                                            <p:strVal val="#ppt_x"/>
                                          </p:val>
                                        </p:tav>
                                      </p:tavLst>
                                    </p:anim>
                                    <p:anim calcmode="lin" valueType="num">
                                      <p:cBhvr additive="base">
                                        <p:cTn id="41" dur="1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647950" y="-142875"/>
            <a:ext cx="10515600" cy="1325563"/>
          </a:xfrm>
        </p:spPr>
        <p:txBody>
          <a:bodyPr/>
          <a:lstStyle/>
          <a:p>
            <a:r>
              <a:rPr lang="tr-TR" b="1" dirty="0" smtClean="0">
                <a:ln w="19050">
                  <a:solidFill>
                    <a:schemeClr val="accent2">
                      <a:lumMod val="50000"/>
                    </a:schemeClr>
                  </a:solidFill>
                  <a:prstDash val="solid"/>
                </a:ln>
                <a:solidFill>
                  <a:schemeClr val="accent2">
                    <a:lumMod val="50000"/>
                  </a:schemeClr>
                </a:solidFill>
                <a:effectLst>
                  <a:outerShdw blurRad="50000" dist="50800" dir="7500000" algn="tl">
                    <a:srgbClr val="000000">
                      <a:shade val="5000"/>
                      <a:alpha val="35000"/>
                    </a:srgbClr>
                  </a:outerShdw>
                </a:effectLst>
              </a:rPr>
              <a:t>              ATÖLYELERİMİZ</a:t>
            </a:r>
            <a:endParaRPr lang="tr-TR" b="1" dirty="0">
              <a:ln w="19050">
                <a:solidFill>
                  <a:schemeClr val="accent2">
                    <a:lumMod val="50000"/>
                  </a:schemeClr>
                </a:solidFill>
                <a:prstDash val="solid"/>
              </a:ln>
              <a:solidFill>
                <a:schemeClr val="accent2">
                  <a:lumMod val="50000"/>
                </a:schemeClr>
              </a:solidFill>
              <a:effectLst>
                <a:outerShdw blurRad="50000" dist="50800" dir="7500000" algn="tl">
                  <a:srgbClr val="000000">
                    <a:shade val="5000"/>
                    <a:alpha val="35000"/>
                  </a:srgbClr>
                </a:outerShdw>
              </a:effectLst>
            </a:endParaRPr>
          </a:p>
        </p:txBody>
      </p:sp>
      <p:pic>
        <p:nvPicPr>
          <p:cNvPr id="4" name="3 İçerik Yer Tutucusu" descr="WhatsApp Image 2024-12-09 at 15.50.27.jpeg"/>
          <p:cNvPicPr>
            <a:picLocks noGrp="1" noChangeAspect="1"/>
          </p:cNvPicPr>
          <p:nvPr>
            <p:ph idx="1"/>
          </p:nvPr>
        </p:nvPicPr>
        <p:blipFill>
          <a:blip r:embed="rId2" cstate="print"/>
          <a:stretch>
            <a:fillRect/>
          </a:stretch>
        </p:blipFill>
        <p:spPr>
          <a:xfrm>
            <a:off x="0" y="815976"/>
            <a:ext cx="4562920" cy="3041650"/>
          </a:xfrm>
        </p:spPr>
      </p:pic>
      <p:pic>
        <p:nvPicPr>
          <p:cNvPr id="5" name="4 Resim" descr="WhatsApp Image 2024-12-09 at 15.51.01.jpeg"/>
          <p:cNvPicPr>
            <a:picLocks noChangeAspect="1"/>
          </p:cNvPicPr>
          <p:nvPr/>
        </p:nvPicPr>
        <p:blipFill>
          <a:blip r:embed="rId3" cstate="print"/>
          <a:stretch>
            <a:fillRect/>
          </a:stretch>
        </p:blipFill>
        <p:spPr>
          <a:xfrm>
            <a:off x="7533821" y="828676"/>
            <a:ext cx="4658179" cy="3105149"/>
          </a:xfrm>
          <a:prstGeom prst="rect">
            <a:avLst/>
          </a:prstGeom>
        </p:spPr>
      </p:pic>
      <p:pic>
        <p:nvPicPr>
          <p:cNvPr id="6" name="5 Resim" descr="WhatsApp Image 2024-12-09 at 15.51.06.jpeg"/>
          <p:cNvPicPr>
            <a:picLocks noChangeAspect="1"/>
          </p:cNvPicPr>
          <p:nvPr/>
        </p:nvPicPr>
        <p:blipFill>
          <a:blip r:embed="rId4" cstate="print"/>
          <a:stretch>
            <a:fillRect/>
          </a:stretch>
        </p:blipFill>
        <p:spPr>
          <a:xfrm>
            <a:off x="3662372" y="3686491"/>
            <a:ext cx="4757728" cy="317150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DERSLERİMİZDEN KARELER</a:t>
            </a:r>
            <a:endParaRPr lang="tr-TR" dirty="0"/>
          </a:p>
        </p:txBody>
      </p:sp>
      <p:pic>
        <p:nvPicPr>
          <p:cNvPr id="6" name="5 Resim" descr="WhatsApp Image 2024-12-09 at 15.43.27.jpeg"/>
          <p:cNvPicPr>
            <a:picLocks noChangeAspect="1"/>
          </p:cNvPicPr>
          <p:nvPr/>
        </p:nvPicPr>
        <p:blipFill>
          <a:blip r:embed="rId2" cstate="print"/>
          <a:stretch>
            <a:fillRect/>
          </a:stretch>
        </p:blipFill>
        <p:spPr>
          <a:xfrm>
            <a:off x="619125" y="1771650"/>
            <a:ext cx="4495800" cy="3371850"/>
          </a:xfrm>
          <a:prstGeom prst="rect">
            <a:avLst/>
          </a:prstGeom>
        </p:spPr>
      </p:pic>
      <p:pic>
        <p:nvPicPr>
          <p:cNvPr id="8" name="7 Resim" descr="WhatsApp Image 2024-12-09 at 23.28.18.jpeg"/>
          <p:cNvPicPr>
            <a:picLocks noChangeAspect="1"/>
          </p:cNvPicPr>
          <p:nvPr/>
        </p:nvPicPr>
        <p:blipFill>
          <a:blip r:embed="rId3" cstate="print"/>
          <a:stretch>
            <a:fillRect/>
          </a:stretch>
        </p:blipFill>
        <p:spPr>
          <a:xfrm>
            <a:off x="6924675" y="1743076"/>
            <a:ext cx="4495800" cy="33718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25">
            <a:extLst>
              <a:ext uri="{FF2B5EF4-FFF2-40B4-BE49-F238E27FC236}">
                <a16:creationId xmlns:a16="http://schemas.microsoft.com/office/drawing/2014/main" xmlns=""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tablo, kişi, beslenme, yiyecek içeren bir resim&#10;&#10;Açıklama otomatik olarak oluşturuldu">
            <a:extLst>
              <a:ext uri="{FF2B5EF4-FFF2-40B4-BE49-F238E27FC236}">
                <a16:creationId xmlns:a16="http://schemas.microsoft.com/office/drawing/2014/main" xmlns="" id="{3F14F756-CECE-C84C-A654-10502E4D2095}"/>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1000" r="-1" b="-1"/>
          <a:stretch/>
        </p:blipFill>
        <p:spPr>
          <a:xfrm>
            <a:off x="984504" y="505223"/>
            <a:ext cx="10222992" cy="3016540"/>
          </a:xfrm>
          <a:prstGeom prst="rect">
            <a:avLst/>
          </a:prstGeom>
        </p:spPr>
      </p:pic>
      <p:sp>
        <p:nvSpPr>
          <p:cNvPr id="33" name="Rectangle 27">
            <a:extLst>
              <a:ext uri="{FF2B5EF4-FFF2-40B4-BE49-F238E27FC236}">
                <a16:creationId xmlns:a16="http://schemas.microsoft.com/office/drawing/2014/main" xmlns=""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3837460"/>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xmlns="">
                    <a14:imgLayer r:embed="">
                      <a14:imgEffect>
                        <a14:sharpenSoften amount="61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xmlns=""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3981574"/>
            <a:ext cx="10222992" cy="2078335"/>
          </a:xfrm>
          <a:prstGeom prst="rect">
            <a:avLst/>
          </a:prstGeom>
          <a:blipFill dpi="0" rotWithShape="1">
            <a:blip r:embed="rId4">
              <a:alphaModFix amt="95000"/>
              <a:lum bright="70000" contrast="-70000"/>
              <a:extLst>
                <a:ext uri="{BEBA8EAE-BF5A-486C-A8C5-ECC9F3942E4B}">
                  <a14:imgProps xmlns:a14="http://schemas.microsoft.com/office/drawing/2010/main" xmlns="">
                    <a14:imgLayer r:embed="">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İçerik Yer Tutucusu 2">
            <a:extLst>
              <a:ext uri="{FF2B5EF4-FFF2-40B4-BE49-F238E27FC236}">
                <a16:creationId xmlns:a16="http://schemas.microsoft.com/office/drawing/2014/main" xmlns="" id="{FC422127-D0E7-F643-8271-C9224980339B}"/>
              </a:ext>
            </a:extLst>
          </p:cNvPr>
          <p:cNvSpPr>
            <a:spLocks noGrp="1"/>
          </p:cNvSpPr>
          <p:nvPr>
            <p:ph idx="1"/>
          </p:nvPr>
        </p:nvSpPr>
        <p:spPr>
          <a:xfrm>
            <a:off x="1429180" y="4026987"/>
            <a:ext cx="9333641" cy="1767141"/>
          </a:xfrm>
        </p:spPr>
        <p:txBody>
          <a:bodyPr anchor="ctr">
            <a:noAutofit/>
          </a:bodyPr>
          <a:lstStyle/>
          <a:p>
            <a:r>
              <a:rPr lang="tr-TR" sz="2100" dirty="0">
                <a:cs typeface="Arial" panose="020B0604020202020204" pitchFamily="34" charset="0"/>
              </a:rPr>
              <a:t>İnsanoğlu, yaşamı boyunca ortalama 70 bin kez yemek yiyor. Bu da yaklaşık 30 ton gıda tükettiği anlamına geliyor. Evet, bu miktardaki gıdanın büyük kısmı beslenmek amacıyla tüketiliyor ama beslenme, insan sağlığı ve mutluluğu için de büyük önem taşıyor. </a:t>
            </a:r>
          </a:p>
        </p:txBody>
      </p:sp>
      <p:sp>
        <p:nvSpPr>
          <p:cNvPr id="32" name="Rectangle 31">
            <a:extLst>
              <a:ext uri="{FF2B5EF4-FFF2-40B4-BE49-F238E27FC236}">
                <a16:creationId xmlns:a16="http://schemas.microsoft.com/office/drawing/2014/main" xmlns=""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6128671"/>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xmlns="">
                    <a14:imgLayer r:embed="">
                      <a14:imgEffect>
                        <a14:sharpenSoften amount="61000"/>
                      </a14:imgEffect>
                    </a14:imgLayer>
                  </a14:imgProps>
                </a:ext>
                <a:ext uri="{28A0092B-C50C-407E-A947-70E740481C1C}">
                  <a14:useLocalDpi xmlns:a14="http://schemas.microsoft.com/office/drawing/2010/main" xmlns=""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Oval 33">
            <a:extLst>
              <a:ext uri="{FF2B5EF4-FFF2-40B4-BE49-F238E27FC236}">
                <a16:creationId xmlns:a16="http://schemas.microsoft.com/office/drawing/2014/main" xmlns=""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01724"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6" name="Oval 35">
            <a:extLst>
              <a:ext uri="{FF2B5EF4-FFF2-40B4-BE49-F238E27FC236}">
                <a16:creationId xmlns:a16="http://schemas.microsoft.com/office/drawing/2014/main" xmlns=""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0918" y="6258875"/>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 name="Ses 1">
            <a:hlinkClick r:id="" action="ppaction://media"/>
            <a:extLst>
              <a:ext uri="{FF2B5EF4-FFF2-40B4-BE49-F238E27FC236}">
                <a16:creationId xmlns:a16="http://schemas.microsoft.com/office/drawing/2014/main" xmlns="" id="{00EA7C4C-B887-43E9-A1ED-E9C05795BF04}"/>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11254317" y="6154738"/>
            <a:ext cx="649816" cy="487362"/>
          </a:xfrm>
          <a:prstGeom prst="rect">
            <a:avLst/>
          </a:prstGeom>
        </p:spPr>
      </p:pic>
    </p:spTree>
    <p:extLst>
      <p:ext uri="{BB962C8B-B14F-4D97-AF65-F5344CB8AC3E}">
        <p14:creationId xmlns:p14="http://schemas.microsoft.com/office/powerpoint/2010/main" xmlns="" val="3903315980"/>
      </p:ext>
    </p:extLst>
  </p:cSld>
  <p:clrMapOvr>
    <a:masterClrMapping/>
  </p:clrMapOvr>
  <mc:AlternateContent xmlns:mc="http://schemas.openxmlformats.org/markup-compatibility/2006">
    <mc:Choice xmlns:p14="http://schemas.microsoft.com/office/powerpoint/2010/main" xmlns="" Requires="p14">
      <p:transition spd="med" p14:dur="700" advTm="9732">
        <p:fade/>
      </p:transition>
    </mc:Choice>
    <mc:Fallback>
      <p:transition spd="med" advTm="9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5215702" y="444388"/>
            <a:ext cx="3555101" cy="2666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6035040"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a:xfrm>
            <a:off x="402290" y="2229539"/>
            <a:ext cx="10515600" cy="1325563"/>
          </a:xfrm>
        </p:spPr>
        <p:txBody>
          <a:bodyPr>
            <a:normAutofit/>
          </a:bodyPr>
          <a:lstStyle/>
          <a:p>
            <a:r>
              <a:rPr lang="tr-TR" sz="5000" b="1" dirty="0">
                <a:solidFill>
                  <a:schemeClr val="bg1"/>
                </a:solidFill>
              </a:rPr>
              <a:t>Derslerimizden Görüntüler</a:t>
            </a:r>
          </a:p>
        </p:txBody>
      </p:sp>
      <p:pic>
        <p:nvPicPr>
          <p:cNvPr id="8" name="Resim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660090" y="3287486"/>
            <a:ext cx="6531911" cy="3570513"/>
          </a:xfrm>
          <a:prstGeom prst="rect">
            <a:avLst/>
          </a:prstGeom>
        </p:spPr>
      </p:pic>
      <p:pic>
        <p:nvPicPr>
          <p:cNvPr id="9" name="İçerik Yer Tutucusu 9"/>
          <p:cNvPicPr>
            <a:picLocks noGrp="1" noChangeAspect="1"/>
          </p:cNvPicPr>
          <p:nvPr>
            <p:ph idx="1"/>
          </p:nvPr>
        </p:nvPicPr>
        <p:blipFill>
          <a:blip r:embed="rId5" cstate="print">
            <a:extLst>
              <a:ext uri="{28A0092B-C50C-407E-A947-70E740481C1C}">
                <a14:useLocalDpi xmlns="" xmlns:a14="http://schemas.microsoft.com/office/drawing/2010/main" val="0"/>
              </a:ext>
            </a:extLst>
          </a:blip>
          <a:stretch>
            <a:fillRect/>
          </a:stretch>
        </p:blipFill>
        <p:spPr>
          <a:xfrm>
            <a:off x="0" y="3272971"/>
            <a:ext cx="5720582" cy="3585029"/>
          </a:xfrm>
        </p:spPr>
      </p:pic>
      <p:pic>
        <p:nvPicPr>
          <p:cNvPr id="8198"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854905" y="0"/>
            <a:ext cx="4337095" cy="35551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2071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1000"/>
                                        <p:tgtEl>
                                          <p:spTgt spid="819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wipe(down)">
                                      <p:cBhvr>
                                        <p:cTn id="11" dur="1000"/>
                                        <p:tgtEl>
                                          <p:spTgt spid="8195"/>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8198"/>
                                        </p:tgtEl>
                                        <p:attrNameLst>
                                          <p:attrName>style.visibility</p:attrName>
                                        </p:attrNameLst>
                                      </p:cBhvr>
                                      <p:to>
                                        <p:strVal val="visible"/>
                                      </p:to>
                                    </p:set>
                                    <p:animEffect transition="in" filter="wipe(down)">
                                      <p:cBhvr>
                                        <p:cTn id="15" dur="1000"/>
                                        <p:tgtEl>
                                          <p:spTgt spid="8198"/>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1000"/>
                                        <p:tgtEl>
                                          <p:spTgt spid="9"/>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1000"/>
                                        <p:tgtEl>
                                          <p:spTgt spid="8"/>
                                        </p:tgtEl>
                                      </p:cBhvr>
                                    </p:animEffect>
                                  </p:childTnLst>
                                </p:cTn>
                              </p:par>
                            </p:childTnLst>
                          </p:cTn>
                        </p:par>
                        <p:par>
                          <p:cTn id="24" fill="hold">
                            <p:stCondLst>
                              <p:cond delay="50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3733801" y="-441959"/>
            <a:ext cx="4343396" cy="5227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190500" y="190500"/>
            <a:ext cx="3672840" cy="3291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91839" y="3185160"/>
            <a:ext cx="8900159" cy="36728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5400000">
            <a:off x="8616000" y="-207959"/>
            <a:ext cx="3368039" cy="37839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5400000">
            <a:off x="53338" y="3619501"/>
            <a:ext cx="3185161" cy="32918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Başlık 1"/>
          <p:cNvSpPr>
            <a:spLocks noGrp="1"/>
          </p:cNvSpPr>
          <p:nvPr>
            <p:ph type="title"/>
          </p:nvPr>
        </p:nvSpPr>
        <p:spPr>
          <a:xfrm>
            <a:off x="3506701" y="3368040"/>
            <a:ext cx="10515600" cy="1325563"/>
          </a:xfrm>
        </p:spPr>
        <p:txBody>
          <a:bodyPr>
            <a:normAutofit/>
          </a:bodyPr>
          <a:lstStyle/>
          <a:p>
            <a:r>
              <a:rPr lang="tr-TR" sz="5000" b="1" dirty="0">
                <a:solidFill>
                  <a:schemeClr val="bg1"/>
                </a:solidFill>
              </a:rPr>
              <a:t>Derslerimizden Görüntüler</a:t>
            </a:r>
          </a:p>
        </p:txBody>
      </p:sp>
    </p:spTree>
    <p:extLst>
      <p:ext uri="{BB962C8B-B14F-4D97-AF65-F5344CB8AC3E}">
        <p14:creationId xmlns="" xmlns:p14="http://schemas.microsoft.com/office/powerpoint/2010/main" val="337660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1000"/>
                                        <p:tgtEl>
                                          <p:spTgt spid="9218"/>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9220"/>
                                        </p:tgtEl>
                                        <p:attrNameLst>
                                          <p:attrName>style.visibility</p:attrName>
                                        </p:attrNameLst>
                                      </p:cBhvr>
                                      <p:to>
                                        <p:strVal val="visible"/>
                                      </p:to>
                                    </p:set>
                                    <p:animEffect transition="in" filter="wipe(down)">
                                      <p:cBhvr>
                                        <p:cTn id="11" dur="1000"/>
                                        <p:tgtEl>
                                          <p:spTgt spid="9220"/>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9221"/>
                                        </p:tgtEl>
                                        <p:attrNameLst>
                                          <p:attrName>style.visibility</p:attrName>
                                        </p:attrNameLst>
                                      </p:cBhvr>
                                      <p:to>
                                        <p:strVal val="visible"/>
                                      </p:to>
                                    </p:set>
                                    <p:animEffect transition="in" filter="wipe(down)">
                                      <p:cBhvr>
                                        <p:cTn id="15" dur="1000"/>
                                        <p:tgtEl>
                                          <p:spTgt spid="9221"/>
                                        </p:tgtEl>
                                      </p:cBhvr>
                                    </p:animEffect>
                                  </p:childTnLst>
                                </p:cTn>
                              </p:par>
                            </p:childTnLst>
                          </p:cTn>
                        </p:par>
                        <p:par>
                          <p:cTn id="16" fill="hold">
                            <p:stCondLst>
                              <p:cond delay="4000"/>
                            </p:stCondLst>
                            <p:childTnLst>
                              <p:par>
                                <p:cTn id="17" presetID="22" presetClass="entr" presetSubtype="4" fill="hold" nodeType="afterEffect">
                                  <p:stCondLst>
                                    <p:cond delay="0"/>
                                  </p:stCondLst>
                                  <p:childTnLst>
                                    <p:set>
                                      <p:cBhvr>
                                        <p:cTn id="18" dur="1" fill="hold">
                                          <p:stCondLst>
                                            <p:cond delay="0"/>
                                          </p:stCondLst>
                                        </p:cTn>
                                        <p:tgtEl>
                                          <p:spTgt spid="9222"/>
                                        </p:tgtEl>
                                        <p:attrNameLst>
                                          <p:attrName>style.visibility</p:attrName>
                                        </p:attrNameLst>
                                      </p:cBhvr>
                                      <p:to>
                                        <p:strVal val="visible"/>
                                      </p:to>
                                    </p:set>
                                    <p:animEffect transition="in" filter="wipe(down)">
                                      <p:cBhvr>
                                        <p:cTn id="19" dur="1000"/>
                                        <p:tgtEl>
                                          <p:spTgt spid="9222"/>
                                        </p:tgtEl>
                                      </p:cBhvr>
                                    </p:animEffect>
                                  </p:childTnLst>
                                </p:cTn>
                              </p:par>
                            </p:childTnLst>
                          </p:cTn>
                        </p:par>
                        <p:par>
                          <p:cTn id="20" fill="hold">
                            <p:stCondLst>
                              <p:cond delay="5000"/>
                            </p:stCondLst>
                            <p:childTnLst>
                              <p:par>
                                <p:cTn id="21" presetID="22" presetClass="entr" presetSubtype="4" fill="hold" nodeType="afterEffect">
                                  <p:stCondLst>
                                    <p:cond delay="0"/>
                                  </p:stCondLst>
                                  <p:childTnLst>
                                    <p:set>
                                      <p:cBhvr>
                                        <p:cTn id="22" dur="1" fill="hold">
                                          <p:stCondLst>
                                            <p:cond delay="0"/>
                                          </p:stCondLst>
                                        </p:cTn>
                                        <p:tgtEl>
                                          <p:spTgt spid="9219"/>
                                        </p:tgtEl>
                                        <p:attrNameLst>
                                          <p:attrName>style.visibility</p:attrName>
                                        </p:attrNameLst>
                                      </p:cBhvr>
                                      <p:to>
                                        <p:strVal val="visible"/>
                                      </p:to>
                                    </p:set>
                                    <p:animEffect transition="in" filter="wipe(down)">
                                      <p:cBhvr>
                                        <p:cTn id="23" dur="1000"/>
                                        <p:tgtEl>
                                          <p:spTgt spid="9219"/>
                                        </p:tgtEl>
                                      </p:cBhvr>
                                    </p:animEffect>
                                  </p:childTnLst>
                                </p:cTn>
                              </p:par>
                            </p:childTnLst>
                          </p:cTn>
                        </p:par>
                        <p:par>
                          <p:cTn id="24" fill="hold">
                            <p:stCondLst>
                              <p:cond delay="6000"/>
                            </p:stCondLst>
                            <p:childTnLst>
                              <p:par>
                                <p:cTn id="25" presetID="2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4-12-09 at 15.43.25.jpeg"/>
          <p:cNvPicPr>
            <a:picLocks noGrp="1" noChangeAspect="1"/>
          </p:cNvPicPr>
          <p:nvPr>
            <p:ph idx="1"/>
          </p:nvPr>
        </p:nvPicPr>
        <p:blipFill>
          <a:blip r:embed="rId2" cstate="print"/>
          <a:stretch>
            <a:fillRect/>
          </a:stretch>
        </p:blipFill>
        <p:spPr>
          <a:xfrm>
            <a:off x="0" y="-1"/>
            <a:ext cx="2800350" cy="4741333"/>
          </a:xfrm>
        </p:spPr>
      </p:pic>
      <p:pic>
        <p:nvPicPr>
          <p:cNvPr id="5" name="4 Resim" descr="WhatsApp Image 2024-12-09 at 15.51.25.jpeg"/>
          <p:cNvPicPr>
            <a:picLocks noChangeAspect="1"/>
          </p:cNvPicPr>
          <p:nvPr/>
        </p:nvPicPr>
        <p:blipFill>
          <a:blip r:embed="rId3"/>
          <a:stretch>
            <a:fillRect/>
          </a:stretch>
        </p:blipFill>
        <p:spPr>
          <a:xfrm>
            <a:off x="2776537" y="4657725"/>
            <a:ext cx="6253163" cy="2200275"/>
          </a:xfrm>
          <a:prstGeom prst="rect">
            <a:avLst/>
          </a:prstGeom>
        </p:spPr>
      </p:pic>
      <p:pic>
        <p:nvPicPr>
          <p:cNvPr id="6" name="5 Resim" descr="WhatsApp Image 2024-12-09 at 23.35.33.jpeg"/>
          <p:cNvPicPr>
            <a:picLocks noChangeAspect="1"/>
          </p:cNvPicPr>
          <p:nvPr/>
        </p:nvPicPr>
        <p:blipFill>
          <a:blip r:embed="rId4" cstate="print"/>
          <a:stretch>
            <a:fillRect/>
          </a:stretch>
        </p:blipFill>
        <p:spPr>
          <a:xfrm>
            <a:off x="5832483" y="0"/>
            <a:ext cx="3159116" cy="4724400"/>
          </a:xfrm>
          <a:prstGeom prst="rect">
            <a:avLst/>
          </a:prstGeom>
        </p:spPr>
      </p:pic>
      <p:pic>
        <p:nvPicPr>
          <p:cNvPr id="7" name="6 Resim" descr="WhatsApp Image 2024-12-09 at 23.35.34 (1).jpeg"/>
          <p:cNvPicPr>
            <a:picLocks noChangeAspect="1"/>
          </p:cNvPicPr>
          <p:nvPr/>
        </p:nvPicPr>
        <p:blipFill>
          <a:blip r:embed="rId5" cstate="print"/>
          <a:stretch>
            <a:fillRect/>
          </a:stretch>
        </p:blipFill>
        <p:spPr>
          <a:xfrm>
            <a:off x="2797950" y="0"/>
            <a:ext cx="3050400" cy="4724400"/>
          </a:xfrm>
          <a:prstGeom prst="rect">
            <a:avLst/>
          </a:prstGeom>
        </p:spPr>
      </p:pic>
      <p:pic>
        <p:nvPicPr>
          <p:cNvPr id="8" name="7 Resim" descr="WhatsApp Image 2024-12-09 at 23.35.34 (2).jpeg"/>
          <p:cNvPicPr>
            <a:picLocks noChangeAspect="1"/>
          </p:cNvPicPr>
          <p:nvPr/>
        </p:nvPicPr>
        <p:blipFill>
          <a:blip r:embed="rId6" cstate="print"/>
          <a:stretch>
            <a:fillRect/>
          </a:stretch>
        </p:blipFill>
        <p:spPr>
          <a:xfrm>
            <a:off x="9010650" y="0"/>
            <a:ext cx="3181350" cy="4724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10" name="İçerik Yer Tutucusu 9"/>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 y="0"/>
            <a:ext cx="5720582" cy="3585029"/>
          </a:xfrm>
        </p:spPr>
      </p:pic>
      <p:pic>
        <p:nvPicPr>
          <p:cNvPr id="11" name="Resim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20583" y="0"/>
            <a:ext cx="6471417" cy="3585029"/>
          </a:xfrm>
          <a:prstGeom prst="rect">
            <a:avLst/>
          </a:prstGeom>
        </p:spPr>
      </p:pic>
      <p:pic>
        <p:nvPicPr>
          <p:cNvPr id="12" name="Resim 1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3585029"/>
            <a:ext cx="5720583" cy="3272971"/>
          </a:xfrm>
          <a:prstGeom prst="rect">
            <a:avLst/>
          </a:prstGeom>
        </p:spPr>
      </p:pic>
      <p:pic>
        <p:nvPicPr>
          <p:cNvPr id="14" name="Resim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5400000">
            <a:off x="7319805" y="1985808"/>
            <a:ext cx="3272972" cy="6471416"/>
          </a:xfrm>
          <a:prstGeom prst="rect">
            <a:avLst/>
          </a:prstGeom>
        </p:spPr>
      </p:pic>
      <p:sp>
        <p:nvSpPr>
          <p:cNvPr id="15" name="Metin kutusu 14"/>
          <p:cNvSpPr txBox="1"/>
          <p:nvPr/>
        </p:nvSpPr>
        <p:spPr>
          <a:xfrm>
            <a:off x="7919933" y="5996226"/>
            <a:ext cx="4272067" cy="861774"/>
          </a:xfrm>
          <a:prstGeom prst="rect">
            <a:avLst/>
          </a:prstGeom>
          <a:noFill/>
        </p:spPr>
        <p:txBody>
          <a:bodyPr wrap="none" rtlCol="0">
            <a:spAutoFit/>
          </a:bodyPr>
          <a:lstStyle/>
          <a:p>
            <a:r>
              <a:rPr lang="tr-TR" sz="5000" b="1" dirty="0">
                <a:solidFill>
                  <a:srgbClr val="C00000"/>
                </a:solidFill>
              </a:rPr>
              <a:t>ATÖLYELERİMİZ</a:t>
            </a:r>
          </a:p>
        </p:txBody>
      </p:sp>
    </p:spTree>
    <p:extLst>
      <p:ext uri="{BB962C8B-B14F-4D97-AF65-F5344CB8AC3E}">
        <p14:creationId xmlns="" xmlns:p14="http://schemas.microsoft.com/office/powerpoint/2010/main" val="1891100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 y="1"/>
            <a:ext cx="4489751" cy="3570513"/>
          </a:xfrm>
          <a:prstGeom prst="rect">
            <a:avLst/>
          </a:prstGeom>
        </p:spPr>
      </p:pic>
      <p:pic>
        <p:nvPicPr>
          <p:cNvPr id="5" name="Resim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89752" y="0"/>
            <a:ext cx="4489752" cy="3490685"/>
          </a:xfrm>
          <a:prstGeom prst="rect">
            <a:avLst/>
          </a:prstGeom>
        </p:spPr>
      </p:pic>
      <p:pic>
        <p:nvPicPr>
          <p:cNvPr id="7" name="Resim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 y="3490686"/>
            <a:ext cx="4489752" cy="3367314"/>
          </a:xfrm>
          <a:prstGeom prst="rect">
            <a:avLst/>
          </a:prstGeom>
        </p:spPr>
      </p:pic>
      <p:pic>
        <p:nvPicPr>
          <p:cNvPr id="8" name="Resim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89752" y="3490685"/>
            <a:ext cx="4489751" cy="3367315"/>
          </a:xfrm>
          <a:prstGeom prst="rect">
            <a:avLst/>
          </a:prstGeom>
        </p:spPr>
      </p:pic>
      <p:pic>
        <p:nvPicPr>
          <p:cNvPr id="9" name="Resim 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5400000">
            <a:off x="8840409" y="139094"/>
            <a:ext cx="3490684" cy="3212498"/>
          </a:xfrm>
          <a:prstGeom prst="rect">
            <a:avLst/>
          </a:prstGeom>
        </p:spPr>
      </p:pic>
      <p:pic>
        <p:nvPicPr>
          <p:cNvPr id="10" name="Resim 9"/>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979500" y="3490684"/>
            <a:ext cx="3212499" cy="3367316"/>
          </a:xfrm>
          <a:prstGeom prst="rect">
            <a:avLst/>
          </a:prstGeom>
        </p:spPr>
      </p:pic>
      <p:sp>
        <p:nvSpPr>
          <p:cNvPr id="11" name="Metin kutusu 10"/>
          <p:cNvSpPr txBox="1"/>
          <p:nvPr/>
        </p:nvSpPr>
        <p:spPr>
          <a:xfrm>
            <a:off x="0" y="203198"/>
            <a:ext cx="9052158" cy="707886"/>
          </a:xfrm>
          <a:prstGeom prst="rect">
            <a:avLst/>
          </a:prstGeom>
          <a:noFill/>
        </p:spPr>
        <p:txBody>
          <a:bodyPr wrap="none" rtlCol="0">
            <a:spAutoFit/>
          </a:bodyPr>
          <a:lstStyle/>
          <a:p>
            <a:r>
              <a:rPr lang="tr-TR" sz="4000" b="1" dirty="0">
                <a:solidFill>
                  <a:schemeClr val="accent5">
                    <a:lumMod val="50000"/>
                  </a:schemeClr>
                </a:solidFill>
              </a:rPr>
              <a:t>SUNUM TABAKLARIMIZ VE MASALARIMIZ</a:t>
            </a:r>
          </a:p>
        </p:txBody>
      </p:sp>
    </p:spTree>
    <p:extLst>
      <p:ext uri="{BB962C8B-B14F-4D97-AF65-F5344CB8AC3E}">
        <p14:creationId xmlns="" xmlns:p14="http://schemas.microsoft.com/office/powerpoint/2010/main" val="155681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4-12-09 at 15.51.45 (1).jpeg"/>
          <p:cNvPicPr>
            <a:picLocks noGrp="1" noChangeAspect="1"/>
          </p:cNvPicPr>
          <p:nvPr>
            <p:ph idx="1"/>
          </p:nvPr>
        </p:nvPicPr>
        <p:blipFill>
          <a:blip r:embed="rId2" cstate="print"/>
          <a:stretch>
            <a:fillRect/>
          </a:stretch>
        </p:blipFill>
        <p:spPr>
          <a:xfrm>
            <a:off x="0" y="0"/>
            <a:ext cx="3183644" cy="3800475"/>
          </a:xfrm>
        </p:spPr>
      </p:pic>
      <p:pic>
        <p:nvPicPr>
          <p:cNvPr id="5" name="4 Resim" descr="WhatsApp Image 2024-12-09 at 15.51.46.jpeg"/>
          <p:cNvPicPr>
            <a:picLocks noChangeAspect="1"/>
          </p:cNvPicPr>
          <p:nvPr/>
        </p:nvPicPr>
        <p:blipFill>
          <a:blip r:embed="rId3"/>
          <a:srcRect r="284" b="20051"/>
          <a:stretch>
            <a:fillRect/>
          </a:stretch>
        </p:blipFill>
        <p:spPr>
          <a:xfrm>
            <a:off x="4200525" y="3629025"/>
            <a:ext cx="3644276" cy="3228975"/>
          </a:xfrm>
          <a:prstGeom prst="rect">
            <a:avLst/>
          </a:prstGeom>
        </p:spPr>
      </p:pic>
      <p:pic>
        <p:nvPicPr>
          <p:cNvPr id="6" name="5 Resim" descr="WhatsApp Image 2024-12-09 at 15.51.31.jpeg"/>
          <p:cNvPicPr>
            <a:picLocks noChangeAspect="1"/>
          </p:cNvPicPr>
          <p:nvPr/>
        </p:nvPicPr>
        <p:blipFill>
          <a:blip r:embed="rId4" cstate="print"/>
          <a:srcRect t="15396"/>
          <a:stretch>
            <a:fillRect/>
          </a:stretch>
        </p:blipFill>
        <p:spPr>
          <a:xfrm>
            <a:off x="8829675" y="-1"/>
            <a:ext cx="3362325" cy="3792887"/>
          </a:xfrm>
          <a:prstGeom prst="rect">
            <a:avLst/>
          </a:prstGeom>
        </p:spPr>
      </p:pic>
      <p:pic>
        <p:nvPicPr>
          <p:cNvPr id="7" name="6 Resim" descr="WhatsApp Image 2024-12-09 at 15.51.44.jpeg"/>
          <p:cNvPicPr>
            <a:picLocks noChangeAspect="1"/>
          </p:cNvPicPr>
          <p:nvPr/>
        </p:nvPicPr>
        <p:blipFill>
          <a:blip r:embed="rId5" cstate="print"/>
          <a:stretch>
            <a:fillRect/>
          </a:stretch>
        </p:blipFill>
        <p:spPr>
          <a:xfrm rot="16200000">
            <a:off x="645319" y="3571876"/>
            <a:ext cx="2586037" cy="3448049"/>
          </a:xfrm>
          <a:prstGeom prst="rect">
            <a:avLst/>
          </a:prstGeom>
        </p:spPr>
      </p:pic>
      <p:pic>
        <p:nvPicPr>
          <p:cNvPr id="8" name="7 Resim" descr="WhatsApp Image 2024-12-09 at 15.51.50.jpeg"/>
          <p:cNvPicPr>
            <a:picLocks noChangeAspect="1"/>
          </p:cNvPicPr>
          <p:nvPr/>
        </p:nvPicPr>
        <p:blipFill>
          <a:blip r:embed="rId6" cstate="print"/>
          <a:stretch>
            <a:fillRect/>
          </a:stretch>
        </p:blipFill>
        <p:spPr>
          <a:xfrm rot="5400000">
            <a:off x="4333875" y="-520303"/>
            <a:ext cx="3121819" cy="4162425"/>
          </a:xfrm>
          <a:prstGeom prst="rect">
            <a:avLst/>
          </a:prstGeom>
        </p:spPr>
      </p:pic>
      <p:pic>
        <p:nvPicPr>
          <p:cNvPr id="9" name="8 Resim" descr="WhatsApp Image 2024-12-09 at 20.40.54.jpeg"/>
          <p:cNvPicPr>
            <a:picLocks noChangeAspect="1"/>
          </p:cNvPicPr>
          <p:nvPr/>
        </p:nvPicPr>
        <p:blipFill>
          <a:blip r:embed="rId7" cstate="print"/>
          <a:stretch>
            <a:fillRect/>
          </a:stretch>
        </p:blipFill>
        <p:spPr>
          <a:xfrm rot="16200000">
            <a:off x="8911631" y="3569692"/>
            <a:ext cx="2641997" cy="352266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4-12-03 at 19.13.21.jpeg"/>
          <p:cNvPicPr>
            <a:picLocks noGrp="1" noChangeAspect="1"/>
          </p:cNvPicPr>
          <p:nvPr>
            <p:ph idx="1"/>
          </p:nvPr>
        </p:nvPicPr>
        <p:blipFill>
          <a:blip r:embed="rId2" cstate="print"/>
          <a:stretch>
            <a:fillRect/>
          </a:stretch>
        </p:blipFill>
        <p:spPr>
          <a:xfrm>
            <a:off x="6115050" y="0"/>
            <a:ext cx="3124200" cy="3659982"/>
          </a:xfrm>
        </p:spPr>
      </p:pic>
      <p:pic>
        <p:nvPicPr>
          <p:cNvPr id="5" name="4 Resim" descr="WhatsApp Image 2024-12-03 at 19.13.23.jpeg"/>
          <p:cNvPicPr>
            <a:picLocks noChangeAspect="1"/>
          </p:cNvPicPr>
          <p:nvPr/>
        </p:nvPicPr>
        <p:blipFill>
          <a:blip r:embed="rId3" cstate="print"/>
          <a:stretch>
            <a:fillRect/>
          </a:stretch>
        </p:blipFill>
        <p:spPr>
          <a:xfrm>
            <a:off x="2978924" y="3409950"/>
            <a:ext cx="3212326" cy="3448050"/>
          </a:xfrm>
          <a:prstGeom prst="rect">
            <a:avLst/>
          </a:prstGeom>
        </p:spPr>
      </p:pic>
      <p:pic>
        <p:nvPicPr>
          <p:cNvPr id="6" name="5 Resim" descr="WhatsApp Image 2024-12-03 at 19.13.24.jpeg"/>
          <p:cNvPicPr>
            <a:picLocks noChangeAspect="1"/>
          </p:cNvPicPr>
          <p:nvPr/>
        </p:nvPicPr>
        <p:blipFill>
          <a:blip r:embed="rId4" cstate="print"/>
          <a:stretch>
            <a:fillRect/>
          </a:stretch>
        </p:blipFill>
        <p:spPr>
          <a:xfrm>
            <a:off x="-1" y="0"/>
            <a:ext cx="2962275" cy="3667125"/>
          </a:xfrm>
          <a:prstGeom prst="rect">
            <a:avLst/>
          </a:prstGeom>
        </p:spPr>
      </p:pic>
      <p:pic>
        <p:nvPicPr>
          <p:cNvPr id="7" name="6 Resim" descr="WhatsApp Image 2024-12-09 at 15.51.45.jpeg"/>
          <p:cNvPicPr>
            <a:picLocks noChangeAspect="1"/>
          </p:cNvPicPr>
          <p:nvPr/>
        </p:nvPicPr>
        <p:blipFill>
          <a:blip r:embed="rId5" cstate="print"/>
          <a:stretch>
            <a:fillRect/>
          </a:stretch>
        </p:blipFill>
        <p:spPr>
          <a:xfrm>
            <a:off x="9163050" y="0"/>
            <a:ext cx="3028950" cy="3543300"/>
          </a:xfrm>
          <a:prstGeom prst="rect">
            <a:avLst/>
          </a:prstGeom>
        </p:spPr>
      </p:pic>
      <p:pic>
        <p:nvPicPr>
          <p:cNvPr id="8" name="7 Resim" descr="WhatsApp Image 2024-12-09 at 15.51.48.jpeg"/>
          <p:cNvPicPr>
            <a:picLocks noChangeAspect="1"/>
          </p:cNvPicPr>
          <p:nvPr/>
        </p:nvPicPr>
        <p:blipFill>
          <a:blip r:embed="rId6" cstate="print"/>
          <a:stretch>
            <a:fillRect/>
          </a:stretch>
        </p:blipFill>
        <p:spPr>
          <a:xfrm>
            <a:off x="0" y="3381374"/>
            <a:ext cx="2990850" cy="3476625"/>
          </a:xfrm>
          <a:prstGeom prst="rect">
            <a:avLst/>
          </a:prstGeom>
        </p:spPr>
      </p:pic>
      <p:pic>
        <p:nvPicPr>
          <p:cNvPr id="9" name="8 Resim" descr="WhatsApp Image 2024-12-09 at 23.28.41.jpeg"/>
          <p:cNvPicPr>
            <a:picLocks noChangeAspect="1"/>
          </p:cNvPicPr>
          <p:nvPr/>
        </p:nvPicPr>
        <p:blipFill>
          <a:blip r:embed="rId7" cstate="print"/>
          <a:stretch>
            <a:fillRect/>
          </a:stretch>
        </p:blipFill>
        <p:spPr>
          <a:xfrm>
            <a:off x="2962275" y="0"/>
            <a:ext cx="3143250" cy="3419475"/>
          </a:xfrm>
          <a:prstGeom prst="rect">
            <a:avLst/>
          </a:prstGeom>
        </p:spPr>
      </p:pic>
      <p:pic>
        <p:nvPicPr>
          <p:cNvPr id="10" name="9 Resim" descr="WhatsApp Image 2024-12-09 at 15.51.51.jpeg"/>
          <p:cNvPicPr>
            <a:picLocks noChangeAspect="1"/>
          </p:cNvPicPr>
          <p:nvPr/>
        </p:nvPicPr>
        <p:blipFill>
          <a:blip r:embed="rId8" cstate="print"/>
          <a:stretch>
            <a:fillRect/>
          </a:stretch>
        </p:blipFill>
        <p:spPr>
          <a:xfrm>
            <a:off x="6126955" y="3429000"/>
            <a:ext cx="3226595" cy="3429000"/>
          </a:xfrm>
          <a:prstGeom prst="rect">
            <a:avLst/>
          </a:prstGeom>
        </p:spPr>
      </p:pic>
      <p:pic>
        <p:nvPicPr>
          <p:cNvPr id="11" name="10 Resim" descr="WhatsApp Image 2024-12-09 at 15.51.56.jpeg"/>
          <p:cNvPicPr>
            <a:picLocks noChangeAspect="1"/>
          </p:cNvPicPr>
          <p:nvPr/>
        </p:nvPicPr>
        <p:blipFill>
          <a:blip r:embed="rId9" cstate="print"/>
          <a:stretch>
            <a:fillRect/>
          </a:stretch>
        </p:blipFill>
        <p:spPr>
          <a:xfrm>
            <a:off x="9334500" y="3429000"/>
            <a:ext cx="2857500" cy="3429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77240" y="0"/>
            <a:ext cx="10515600" cy="1325563"/>
          </a:xfrm>
        </p:spPr>
        <p:txBody>
          <a:bodyPr/>
          <a:lstStyle/>
          <a:p>
            <a:r>
              <a:rPr lang="tr-TR" b="1" dirty="0"/>
              <a:t>Alan Faaliyetlerinde Elde Edilen Başarılar </a:t>
            </a:r>
          </a:p>
        </p:txBody>
      </p:sp>
      <p:sp>
        <p:nvSpPr>
          <p:cNvPr id="3" name="İçerik Yer Tutucusu 2"/>
          <p:cNvSpPr>
            <a:spLocks noGrp="1"/>
          </p:cNvSpPr>
          <p:nvPr>
            <p:ph idx="1"/>
          </p:nvPr>
        </p:nvSpPr>
        <p:spPr>
          <a:xfrm>
            <a:off x="624840" y="1353185"/>
            <a:ext cx="10515600" cy="4351338"/>
          </a:xfrm>
        </p:spPr>
        <p:txBody>
          <a:bodyPr>
            <a:normAutofit fontScale="92500" lnSpcReduction="20000"/>
          </a:bodyPr>
          <a:lstStyle/>
          <a:p>
            <a:pPr algn="just"/>
            <a:r>
              <a:rPr lang="tr-TR" dirty="0"/>
              <a:t>Okulumuz Yiyecek İçecek Hizmetleri Alanı olarak her eğitim öğretim yılında hem öğrencilerimize </a:t>
            </a:r>
            <a:r>
              <a:rPr lang="tr-TR" dirty="0" err="1"/>
              <a:t>sektörel</a:t>
            </a:r>
            <a:r>
              <a:rPr lang="tr-TR" dirty="0"/>
              <a:t> bir vizyon kazandırmak hem de öğrendiklerini uygulama fırsatı sunmak amacıyla ulusal ve uluslar arası gastronomi etkinliklerine katılım sağlıyoruz. Bugüne kadar bir çok ulusal ve uluslar arası gastronomi festivallerine ve yarışmalarına katılarak onlarca ödül ve madalya elde edilmiştir. </a:t>
            </a:r>
          </a:p>
          <a:p>
            <a:pPr algn="just"/>
            <a:r>
              <a:rPr lang="tr-TR" dirty="0"/>
              <a:t>Ayrıca okulumuzda da hem alanımızı tanıtmak hem de öğrencilerin alanlarındaki kabiliyetlerini geliştirmek amaçlı etkinlikler düzenlenmektedir. Turizm Haftası kapsamında okul içi yemek yarışmaları, aile katılım etkinlikleri, öğretmenler arası yemek yarışması geleneksel olarak her yıl düzenlenmektedir. </a:t>
            </a:r>
          </a:p>
          <a:p>
            <a:pPr algn="just"/>
            <a:r>
              <a:rPr lang="tr-TR" dirty="0"/>
              <a:t> 2018 yılında okulumuzun katılım sağladığı ERASMUS programında alanımızdan 10 öğrenci ve bir öğretmen Prag şehrinde 15 günlük staj programına katılmışlardır. </a:t>
            </a:r>
          </a:p>
        </p:txBody>
      </p:sp>
    </p:spTree>
    <p:extLst>
      <p:ext uri="{BB962C8B-B14F-4D97-AF65-F5344CB8AC3E}">
        <p14:creationId xmlns="" xmlns:p14="http://schemas.microsoft.com/office/powerpoint/2010/main" val="377268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1000"/>
                                        <p:tgtEl>
                                          <p:spTgt spid="3">
                                            <p:txEl>
                                              <p:pRg st="0" end="0"/>
                                            </p:txEl>
                                          </p:spTgt>
                                        </p:tgtEl>
                                      </p:cBhvr>
                                    </p:animEffec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1000"/>
                                        <p:tgtEl>
                                          <p:spTgt spid="3">
                                            <p:txEl>
                                              <p:pRg st="1" end="1"/>
                                            </p:txEl>
                                          </p:spTgt>
                                        </p:tgtEl>
                                      </p:cBhvr>
                                    </p:animEffect>
                                  </p:childTnLst>
                                </p:cTn>
                              </p:par>
                            </p:childTnLst>
                          </p:cTn>
                        </p:par>
                        <p:par>
                          <p:cTn id="17" fill="hold">
                            <p:stCondLst>
                              <p:cond delay="3000"/>
                            </p:stCondLst>
                            <p:childTnLst>
                              <p:par>
                                <p:cTn id="18" presetID="16" presetClass="entr" presetSubtype="21"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p:spPr>
      </p:pic>
      <p:sp>
        <p:nvSpPr>
          <p:cNvPr id="5" name="Metin kutusu 4"/>
          <p:cNvSpPr txBox="1"/>
          <p:nvPr/>
        </p:nvSpPr>
        <p:spPr>
          <a:xfrm>
            <a:off x="994503" y="5025439"/>
            <a:ext cx="10279097" cy="1015663"/>
          </a:xfrm>
          <a:prstGeom prst="rect">
            <a:avLst/>
          </a:prstGeom>
          <a:noFill/>
        </p:spPr>
        <p:txBody>
          <a:bodyPr wrap="none" rtlCol="0">
            <a:spAutoFit/>
          </a:bodyPr>
          <a:lstStyle/>
          <a:p>
            <a:pPr algn="ctr"/>
            <a:r>
              <a:rPr lang="tr-TR" sz="3000" b="1" dirty="0">
                <a:solidFill>
                  <a:schemeClr val="bg1"/>
                </a:solidFill>
              </a:rPr>
              <a:t>2018 yılı Prag ERASMUS Staj Programına Katılan Öğrencilerimiz </a:t>
            </a:r>
          </a:p>
          <a:p>
            <a:pPr algn="ctr"/>
            <a:r>
              <a:rPr lang="tr-TR" sz="3000" b="1" dirty="0">
                <a:solidFill>
                  <a:schemeClr val="bg1"/>
                </a:solidFill>
              </a:rPr>
              <a:t>ve Alan Öğretmenimiz İbrahim BALABAN</a:t>
            </a:r>
          </a:p>
        </p:txBody>
      </p:sp>
    </p:spTree>
    <p:extLst>
      <p:ext uri="{BB962C8B-B14F-4D97-AF65-F5344CB8AC3E}">
        <p14:creationId xmlns="" xmlns:p14="http://schemas.microsoft.com/office/powerpoint/2010/main" val="347045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circle(in)">
                                      <p:cBhvr>
                                        <p:cTn id="11" dur="1000"/>
                                        <p:tgtEl>
                                          <p:spTgt spid="5">
                                            <p:txEl>
                                              <p:pRg st="0" end="0"/>
                                            </p:txEl>
                                          </p:spTgt>
                                        </p:tgtEl>
                                      </p:cBhvr>
                                    </p:animEffect>
                                  </p:childTnLst>
                                </p:cTn>
                              </p:par>
                            </p:childTnLst>
                          </p:cTn>
                        </p:par>
                        <p:par>
                          <p:cTn id="12" fill="hold">
                            <p:stCondLst>
                              <p:cond delay="2000"/>
                            </p:stCondLst>
                            <p:childTnLst>
                              <p:par>
                                <p:cTn id="13" presetID="6" presetClass="entr" presetSubtype="16"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136525"/>
            <a:ext cx="10515600" cy="1325563"/>
          </a:xfrm>
        </p:spPr>
        <p:txBody>
          <a:bodyPr>
            <a:normAutofit/>
          </a:bodyPr>
          <a:lstStyle/>
          <a:p>
            <a:pPr algn="ctr"/>
            <a:r>
              <a:rPr lang="tr-TR" sz="3000" b="1" dirty="0"/>
              <a:t>Kasım 2019 Denizli </a:t>
            </a:r>
            <a:r>
              <a:rPr lang="tr-TR" sz="3000" b="1" dirty="0" err="1"/>
              <a:t>GastroWorld</a:t>
            </a:r>
            <a:r>
              <a:rPr lang="tr-TR" sz="3000" b="1" dirty="0"/>
              <a:t> Master Chefs Uluslar Arası Yemek Yarışması Başarılarımız</a:t>
            </a:r>
          </a:p>
        </p:txBody>
      </p:sp>
      <p:sp>
        <p:nvSpPr>
          <p:cNvPr id="3" name="İçerik Yer Tutucusu 2"/>
          <p:cNvSpPr>
            <a:spLocks noGrp="1"/>
          </p:cNvSpPr>
          <p:nvPr>
            <p:ph idx="1"/>
          </p:nvPr>
        </p:nvSpPr>
        <p:spPr>
          <a:xfrm>
            <a:off x="807720" y="1116012"/>
            <a:ext cx="10515600" cy="4351338"/>
          </a:xfrm>
        </p:spPr>
        <p:txBody>
          <a:bodyPr/>
          <a:lstStyle/>
          <a:p>
            <a:r>
              <a:rPr lang="tr-TR" sz="2000" dirty="0"/>
              <a:t>Ekip Dalında Türkiye 2. </a:t>
            </a:r>
            <a:r>
              <a:rPr lang="tr-TR" sz="2000" dirty="0" err="1"/>
              <a:t>liği</a:t>
            </a:r>
            <a:r>
              <a:rPr lang="tr-TR" sz="2000" dirty="0"/>
              <a:t> Kupası ve 3 Altın Madalya öğrencilerimiz </a:t>
            </a:r>
          </a:p>
          <a:p>
            <a:pPr marL="0" indent="0">
              <a:buNone/>
            </a:pPr>
            <a:r>
              <a:rPr lang="tr-TR" sz="2000" dirty="0"/>
              <a:t>	</a:t>
            </a:r>
            <a:r>
              <a:rPr lang="tr-TR" sz="2000" b="1" dirty="0"/>
              <a:t>Elifnur SANLI, Dilan ŞİMŞEK, Melike KARAMAN </a:t>
            </a:r>
          </a:p>
          <a:p>
            <a:r>
              <a:rPr lang="tr-TR" sz="2000" dirty="0"/>
              <a:t>Restoran Balık Tabağı Altın Madalya ve kategori Şampiyonluğu </a:t>
            </a:r>
          </a:p>
          <a:p>
            <a:pPr marL="457200" lvl="1" indent="0">
              <a:buNone/>
            </a:pPr>
            <a:r>
              <a:rPr lang="tr-TR" sz="2000" dirty="0"/>
              <a:t>	</a:t>
            </a:r>
            <a:r>
              <a:rPr lang="tr-TR" sz="2000" b="1" dirty="0"/>
              <a:t>Evrim ŞEYMA EREN</a:t>
            </a:r>
          </a:p>
          <a:p>
            <a:pPr marL="342900" lvl="1" indent="-342900"/>
            <a:r>
              <a:rPr lang="tr-TR" sz="2000" dirty="0"/>
              <a:t>Restoran Et Tabağı Gümüş Madalya </a:t>
            </a:r>
            <a:r>
              <a:rPr lang="tr-TR" sz="2000" b="1" dirty="0"/>
              <a:t>Hilal SAKLANMIŞ</a:t>
            </a:r>
          </a:p>
          <a:p>
            <a:pPr marL="342900" lvl="1" indent="-342900"/>
            <a:r>
              <a:rPr lang="tr-TR" sz="2000" dirty="0"/>
              <a:t>Restoran Tatlı Tabağı Bronz Madalya </a:t>
            </a:r>
            <a:r>
              <a:rPr lang="tr-TR" sz="2000" b="1" dirty="0"/>
              <a:t>Hazal KARAATLI</a:t>
            </a:r>
          </a:p>
          <a:p>
            <a:pPr marL="0" lvl="1" indent="0">
              <a:buNone/>
            </a:pPr>
            <a:endParaRPr lang="tr-TR" sz="2800" dirty="0"/>
          </a:p>
          <a:p>
            <a:pPr marL="342900" lvl="1" indent="-342900"/>
            <a:endParaRPr lang="tr-TR" sz="2800" dirty="0"/>
          </a:p>
          <a:p>
            <a:pPr marL="342900" lvl="1" indent="-342900"/>
            <a:endParaRPr lang="tr-TR" sz="2800" dirty="0"/>
          </a:p>
          <a:p>
            <a:pPr marL="342900" lvl="1" indent="-342900"/>
            <a:endParaRPr lang="tr-TR" sz="2800" dirty="0"/>
          </a:p>
          <a:p>
            <a:pPr marL="342900" lvl="1" indent="-342900"/>
            <a:endParaRPr lang="tr-TR" sz="2800" dirty="0"/>
          </a:p>
          <a:p>
            <a:pPr marL="342900" lvl="1" indent="-342900"/>
            <a:endParaRPr lang="tr-TR" sz="2800" dirty="0"/>
          </a:p>
          <a:p>
            <a:pPr marL="342900" lvl="1" indent="-342900"/>
            <a:endParaRPr lang="tr-TR" sz="2800" dirty="0"/>
          </a:p>
          <a:p>
            <a:pPr marL="342900" lvl="1" indent="-342900"/>
            <a:endParaRPr lang="tr-TR" sz="2800" dirty="0"/>
          </a:p>
          <a:p>
            <a:pPr marL="800100" lvl="2" indent="-342900"/>
            <a:endParaRPr lang="tr-TR" dirty="0"/>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291840"/>
            <a:ext cx="4754880" cy="3566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54880" y="3291840"/>
            <a:ext cx="7437120" cy="3566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5209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42" presetClass="entr" presetSubtype="0"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6000"/>
                            </p:stCondLst>
                            <p:childTnLst>
                              <p:par>
                                <p:cTn id="39" presetID="42" presetClass="entr" presetSubtype="0" fill="hold" grpId="0"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7000"/>
                            </p:stCondLst>
                            <p:childTnLst>
                              <p:par>
                                <p:cTn id="45" presetID="16" presetClass="entr" presetSubtype="21" fill="hold" nodeType="afterEffect">
                                  <p:stCondLst>
                                    <p:cond delay="0"/>
                                  </p:stCondLst>
                                  <p:childTnLst>
                                    <p:set>
                                      <p:cBhvr>
                                        <p:cTn id="46" dur="1" fill="hold">
                                          <p:stCondLst>
                                            <p:cond delay="0"/>
                                          </p:stCondLst>
                                        </p:cTn>
                                        <p:tgtEl>
                                          <p:spTgt spid="10242"/>
                                        </p:tgtEl>
                                        <p:attrNameLst>
                                          <p:attrName>style.visibility</p:attrName>
                                        </p:attrNameLst>
                                      </p:cBhvr>
                                      <p:to>
                                        <p:strVal val="visible"/>
                                      </p:to>
                                    </p:set>
                                    <p:animEffect transition="in" filter="barn(inVertical)">
                                      <p:cBhvr>
                                        <p:cTn id="47" dur="1000"/>
                                        <p:tgtEl>
                                          <p:spTgt spid="10242"/>
                                        </p:tgtEl>
                                      </p:cBhvr>
                                    </p:animEffect>
                                  </p:childTnLst>
                                </p:cTn>
                              </p:par>
                            </p:childTnLst>
                          </p:cTn>
                        </p:par>
                        <p:par>
                          <p:cTn id="48" fill="hold">
                            <p:stCondLst>
                              <p:cond delay="8000"/>
                            </p:stCondLst>
                            <p:childTnLst>
                              <p:par>
                                <p:cTn id="49" presetID="16" presetClass="entr" presetSubtype="21" fill="hold" nodeType="afterEffect">
                                  <p:stCondLst>
                                    <p:cond delay="0"/>
                                  </p:stCondLst>
                                  <p:childTnLst>
                                    <p:set>
                                      <p:cBhvr>
                                        <p:cTn id="50" dur="1" fill="hold">
                                          <p:stCondLst>
                                            <p:cond delay="0"/>
                                          </p:stCondLst>
                                        </p:cTn>
                                        <p:tgtEl>
                                          <p:spTgt spid="10243"/>
                                        </p:tgtEl>
                                        <p:attrNameLst>
                                          <p:attrName>style.visibility</p:attrName>
                                        </p:attrNameLst>
                                      </p:cBhvr>
                                      <p:to>
                                        <p:strVal val="visible"/>
                                      </p:to>
                                    </p:set>
                                    <p:animEffect transition="in" filter="barn(inVertical)">
                                      <p:cBhvr>
                                        <p:cTn id="51" dur="1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xmlns="" id="{472095BC-C06B-45BD-A206-0F75C6A4A9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12191999"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Resim 3" descr="kişi, açık hava, kadın, adam içeren bir resim&#10;&#10;Açıklama otomatik olarak oluşturuldu">
            <a:extLst>
              <a:ext uri="{FF2B5EF4-FFF2-40B4-BE49-F238E27FC236}">
                <a16:creationId xmlns:a16="http://schemas.microsoft.com/office/drawing/2014/main" xmlns="" id="{AC0EA92B-337C-E149-A3A0-19F322515E6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9072" r="5825" b="3"/>
          <a:stretch/>
        </p:blipFill>
        <p:spPr>
          <a:xfrm>
            <a:off x="5233763" y="11"/>
            <a:ext cx="4480560" cy="2516773"/>
          </a:xfrm>
          <a:custGeom>
            <a:avLst/>
            <a:gdLst/>
            <a:ahLst/>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p:spPr>
      </p:pic>
      <p:sp>
        <p:nvSpPr>
          <p:cNvPr id="61" name="Freeform: Shape 60">
            <a:extLst>
              <a:ext uri="{FF2B5EF4-FFF2-40B4-BE49-F238E27FC236}">
                <a16:creationId xmlns:a16="http://schemas.microsoft.com/office/drawing/2014/main" xmlns="" id="{4D40AAF3-394B-453B-8AF1-B796F8F9F9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33763" y="1"/>
            <a:ext cx="4480560" cy="251678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xmlns="">
                    <a14:imgLayer r:embed="">
                      <a14:imgEffect>
                        <a14:sharpenSoften amount="61000"/>
                      </a14:imgEffect>
                      <a14:imgEffect>
                        <a14:brightnessContrast bright="-25000" contrast="20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İçerik Yer Tutucusu 2">
            <a:extLst>
              <a:ext uri="{FF2B5EF4-FFF2-40B4-BE49-F238E27FC236}">
                <a16:creationId xmlns:a16="http://schemas.microsoft.com/office/drawing/2014/main" xmlns="" id="{B05FBFBA-D8AF-CA45-9AC7-7739A6FDB863}"/>
              </a:ext>
            </a:extLst>
          </p:cNvPr>
          <p:cNvSpPr>
            <a:spLocks noGrp="1"/>
          </p:cNvSpPr>
          <p:nvPr>
            <p:ph idx="1"/>
          </p:nvPr>
        </p:nvSpPr>
        <p:spPr>
          <a:xfrm>
            <a:off x="5893690" y="3212976"/>
            <a:ext cx="5537228" cy="3045898"/>
          </a:xfrm>
        </p:spPr>
        <p:txBody>
          <a:bodyPr>
            <a:noAutofit/>
          </a:bodyPr>
          <a:lstStyle/>
          <a:p>
            <a:r>
              <a:rPr lang="tr-TR" sz="2100" dirty="0">
                <a:cs typeface="Arial" panose="020B0604020202020204" pitchFamily="34" charset="0"/>
              </a:rPr>
              <a:t>Mutfak ve yemek kültürü, gelişmiş toplumlarda insanın gıdayla kurduğu ilişki beslenmenin çok ötesinde… İnsan hayatında Sosyalleşmeden, farklı kültürleri tanımaya kadar birçok katkısı bulunuyor. </a:t>
            </a:r>
            <a:endParaRPr lang="tr-TR" sz="2100" dirty="0"/>
          </a:p>
        </p:txBody>
      </p:sp>
      <p:pic>
        <p:nvPicPr>
          <p:cNvPr id="8" name="Resim 7" descr="yiyecek, tablo, oturma, tabak içeren bir resim&#10;&#10;Açıklama otomatik olarak oluşturuldu">
            <a:extLst>
              <a:ext uri="{FF2B5EF4-FFF2-40B4-BE49-F238E27FC236}">
                <a16:creationId xmlns:a16="http://schemas.microsoft.com/office/drawing/2014/main" xmlns="" id="{12A9245E-105B-754C-B5C2-12881E263B4B}"/>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30931" r="33339"/>
          <a:stretch/>
        </p:blipFill>
        <p:spPr>
          <a:xfrm>
            <a:off x="28" y="537669"/>
            <a:ext cx="5681177" cy="6320333"/>
          </a:xfrm>
          <a:custGeom>
            <a:avLst/>
            <a:gdLst/>
            <a:ahLst/>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p:spPr>
      </p:pic>
      <p:sp>
        <p:nvSpPr>
          <p:cNvPr id="63" name="Freeform: Shape 62">
            <a:extLst>
              <a:ext uri="{FF2B5EF4-FFF2-40B4-BE49-F238E27FC236}">
                <a16:creationId xmlns:a16="http://schemas.microsoft.com/office/drawing/2014/main" xmlns="" id="{A4D0672D-43C7-420C-A186-48122D7CD5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37668"/>
            <a:ext cx="568120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xmlns="">
                    <a14:imgLayer r:embed="">
                      <a14:imgEffect>
                        <a14:sharpenSoften amount="61000"/>
                      </a14:imgEffect>
                      <a14:imgEffect>
                        <a14:brightnessContrast bright="-25000" contrast="20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5" name="Group 64">
            <a:extLst>
              <a:ext uri="{FF2B5EF4-FFF2-40B4-BE49-F238E27FC236}">
                <a16:creationId xmlns:a16="http://schemas.microsoft.com/office/drawing/2014/main" xmlns="" id="{D96E3E53-A85C-4F1C-8D49-274B2858420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4" y="6229681"/>
            <a:ext cx="457200" cy="457200"/>
            <a:chOff x="11361456" y="6195813"/>
            <a:chExt cx="548640" cy="548640"/>
          </a:xfrm>
        </p:grpSpPr>
        <p:sp>
          <p:nvSpPr>
            <p:cNvPr id="66" name="Oval 65">
              <a:extLst>
                <a:ext uri="{FF2B5EF4-FFF2-40B4-BE49-F238E27FC236}">
                  <a16:creationId xmlns:a16="http://schemas.microsoft.com/office/drawing/2014/main" xmlns="" id="{9B18F255-8818-4B29-BE51-E6C53C9AA0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xmlns="">
                      <a14:imgLayer r:embed="">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67" name="Oval 66">
              <a:extLst>
                <a:ext uri="{FF2B5EF4-FFF2-40B4-BE49-F238E27FC236}">
                  <a16:creationId xmlns:a16="http://schemas.microsoft.com/office/drawing/2014/main" xmlns="" id="{9B9FAC86-F2AD-430F-A01E-366FAC8ABB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2" name="Ses 1">
            <a:hlinkClick r:id="" action="ppaction://media"/>
            <a:extLst>
              <a:ext uri="{FF2B5EF4-FFF2-40B4-BE49-F238E27FC236}">
                <a16:creationId xmlns:a16="http://schemas.microsoft.com/office/drawing/2014/main" xmlns="" id="{381A49BE-5A67-4604-9051-871F8669726E}"/>
              </a:ext>
            </a:extLst>
          </p:cNvPr>
          <p:cNvPicPr>
            <a:picLocks noChangeAspect="1"/>
          </p:cNvPicPr>
          <p:nvPr>
            <a:videoFile r:link="rId1"/>
            <p:extLst>
              <p:ext uri="{DAA4B4D4-6D71-4841-9C94-3DE7FCFB9230}">
                <p14:media xmlns:p14="http://schemas.microsoft.com/office/powerpoint/2010/main" xmlns="" r:embed=""/>
              </p:ext>
            </p:extLst>
          </p:nvPr>
        </p:nvPicPr>
        <p:blipFill>
          <a:blip r:embed="rId7" cstate="print"/>
          <a:stretch>
            <a:fillRect/>
          </a:stretch>
        </p:blipFill>
        <p:spPr>
          <a:xfrm>
            <a:off x="11254317" y="6154738"/>
            <a:ext cx="649816" cy="487362"/>
          </a:xfrm>
          <a:prstGeom prst="rect">
            <a:avLst/>
          </a:prstGeom>
        </p:spPr>
      </p:pic>
    </p:spTree>
    <p:extLst>
      <p:ext uri="{BB962C8B-B14F-4D97-AF65-F5344CB8AC3E}">
        <p14:creationId xmlns:p14="http://schemas.microsoft.com/office/powerpoint/2010/main" xmlns="" val="2497105260"/>
      </p:ext>
    </p:extLst>
  </p:cSld>
  <p:clrMapOvr>
    <a:masterClrMapping/>
  </p:clrMapOvr>
  <mc:AlternateContent xmlns:mc="http://schemas.openxmlformats.org/markup-compatibility/2006">
    <mc:Choice xmlns:p14="http://schemas.microsoft.com/office/powerpoint/2010/main" xmlns="" Requires="p14">
      <p:transition spd="med" p14:dur="700" advTm="9895">
        <p:fade/>
      </p:transition>
    </mc:Choice>
    <mc:Fallback>
      <p:transition spd="med" advTm="9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121285"/>
            <a:ext cx="5684520" cy="1325563"/>
          </a:xfrm>
        </p:spPr>
        <p:txBody>
          <a:bodyPr>
            <a:normAutofit/>
          </a:bodyPr>
          <a:lstStyle/>
          <a:p>
            <a:r>
              <a:rPr lang="tr-TR" sz="3000" b="1" u="sng" dirty="0"/>
              <a:t>2019 TAŞFED İSTANBUL</a:t>
            </a:r>
            <a:br>
              <a:rPr lang="tr-TR" sz="3000" b="1" u="sng" dirty="0"/>
            </a:br>
            <a:r>
              <a:rPr lang="tr-TR" sz="3000" b="1" u="sng" dirty="0"/>
              <a:t>GASTRONOMİ FESTİVALİ </a:t>
            </a:r>
          </a:p>
        </p:txBody>
      </p:sp>
      <p:sp>
        <p:nvSpPr>
          <p:cNvPr id="3" name="İçerik Yer Tutucusu 2"/>
          <p:cNvSpPr>
            <a:spLocks noGrp="1"/>
          </p:cNvSpPr>
          <p:nvPr>
            <p:ph idx="1"/>
          </p:nvPr>
        </p:nvSpPr>
        <p:spPr>
          <a:xfrm>
            <a:off x="0" y="1267686"/>
            <a:ext cx="5405120" cy="1536474"/>
          </a:xfrm>
        </p:spPr>
        <p:txBody>
          <a:bodyPr>
            <a:normAutofit fontScale="92500" lnSpcReduction="10000"/>
          </a:bodyPr>
          <a:lstStyle/>
          <a:p>
            <a:r>
              <a:rPr lang="tr-TR" dirty="0"/>
              <a:t>1 EKİP MODERN TÜRK MUTFAĞI KATEGORİSİ 3 GÜMÜŞ MADALYA </a:t>
            </a:r>
          </a:p>
          <a:p>
            <a:r>
              <a:rPr lang="tr-TR" dirty="0"/>
              <a:t>1 EKİP EN İYİ LİSE KATEGORİSİ 3 GÜMÜŞ MADALYA </a:t>
            </a:r>
          </a:p>
          <a:p>
            <a:endParaRPr lang="tr-TR" dirty="0"/>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2695672"/>
            <a:ext cx="5549771" cy="4162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Başlık 1"/>
          <p:cNvSpPr txBox="1">
            <a:spLocks/>
          </p:cNvSpPr>
          <p:nvPr/>
        </p:nvSpPr>
        <p:spPr>
          <a:xfrm>
            <a:off x="5836920" y="165195"/>
            <a:ext cx="56845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000" b="1" u="sng" dirty="0"/>
              <a:t>2020  İSTANBUL CULINARY CUP</a:t>
            </a:r>
          </a:p>
        </p:txBody>
      </p:sp>
      <p:sp>
        <p:nvSpPr>
          <p:cNvPr id="6" name="İçerik Yer Tutucusu 2"/>
          <p:cNvSpPr txBox="1">
            <a:spLocks/>
          </p:cNvSpPr>
          <p:nvPr/>
        </p:nvSpPr>
        <p:spPr>
          <a:xfrm>
            <a:off x="5836920" y="1163180"/>
            <a:ext cx="5405120" cy="1536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t>2 EKİP EN İYİ LİSE KATEGORİSİ 3 ALTIN 3 GÜMÜŞ MADALYA </a:t>
            </a:r>
          </a:p>
          <a:p>
            <a:endParaRPr lang="tr-TR" dirty="0"/>
          </a:p>
        </p:txBody>
      </p:sp>
      <p:pic>
        <p:nvPicPr>
          <p:cNvPr id="11268" name="Picture 4" descr="02-03-2020"/>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549770" y="2061275"/>
            <a:ext cx="6642230" cy="47967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053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1266"/>
                                        </p:tgtEl>
                                        <p:attrNameLst>
                                          <p:attrName>style.visibility</p:attrName>
                                        </p:attrNameLst>
                                      </p:cBhvr>
                                      <p:to>
                                        <p:strVal val="visible"/>
                                      </p:to>
                                    </p:set>
                                    <p:anim calcmode="lin" valueType="num">
                                      <p:cBhvr additive="base">
                                        <p:cTn id="22" dur="1000" fill="hold"/>
                                        <p:tgtEl>
                                          <p:spTgt spid="11266"/>
                                        </p:tgtEl>
                                        <p:attrNameLst>
                                          <p:attrName>ppt_x</p:attrName>
                                        </p:attrNameLst>
                                      </p:cBhvr>
                                      <p:tavLst>
                                        <p:tav tm="0">
                                          <p:val>
                                            <p:strVal val="#ppt_x"/>
                                          </p:val>
                                        </p:tav>
                                        <p:tav tm="100000">
                                          <p:val>
                                            <p:strVal val="#ppt_x"/>
                                          </p:val>
                                        </p:tav>
                                      </p:tavLst>
                                    </p:anim>
                                    <p:anim calcmode="lin" valueType="num">
                                      <p:cBhvr additive="base">
                                        <p:cTn id="23" dur="1000" fill="hold"/>
                                        <p:tgtEl>
                                          <p:spTgt spid="11266"/>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000" fill="hold"/>
                                        <p:tgtEl>
                                          <p:spTgt spid="6"/>
                                        </p:tgtEl>
                                        <p:attrNameLst>
                                          <p:attrName>ppt_x</p:attrName>
                                        </p:attrNameLst>
                                      </p:cBhvr>
                                      <p:tavLst>
                                        <p:tav tm="0">
                                          <p:val>
                                            <p:strVal val="#ppt_x"/>
                                          </p:val>
                                        </p:tav>
                                        <p:tav tm="100000">
                                          <p:val>
                                            <p:strVal val="#ppt_x"/>
                                          </p:val>
                                        </p:tav>
                                      </p:tavLst>
                                    </p:anim>
                                    <p:anim calcmode="lin" valueType="num">
                                      <p:cBhvr additive="base">
                                        <p:cTn id="33" dur="1000" fill="hold"/>
                                        <p:tgtEl>
                                          <p:spTgt spid="6"/>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0"/>
                                  </p:stCondLst>
                                  <p:childTnLst>
                                    <p:set>
                                      <p:cBhvr>
                                        <p:cTn id="36" dur="1" fill="hold">
                                          <p:stCondLst>
                                            <p:cond delay="0"/>
                                          </p:stCondLst>
                                        </p:cTn>
                                        <p:tgtEl>
                                          <p:spTgt spid="11268"/>
                                        </p:tgtEl>
                                        <p:attrNameLst>
                                          <p:attrName>style.visibility</p:attrName>
                                        </p:attrNameLst>
                                      </p:cBhvr>
                                      <p:to>
                                        <p:strVal val="visible"/>
                                      </p:to>
                                    </p:set>
                                    <p:anim calcmode="lin" valueType="num">
                                      <p:cBhvr additive="base">
                                        <p:cTn id="37" dur="1000" fill="hold"/>
                                        <p:tgtEl>
                                          <p:spTgt spid="11268"/>
                                        </p:tgtEl>
                                        <p:attrNameLst>
                                          <p:attrName>ppt_x</p:attrName>
                                        </p:attrNameLst>
                                      </p:cBhvr>
                                      <p:tavLst>
                                        <p:tav tm="0">
                                          <p:val>
                                            <p:strVal val="#ppt_x"/>
                                          </p:val>
                                        </p:tav>
                                        <p:tav tm="100000">
                                          <p:val>
                                            <p:strVal val="#ppt_x"/>
                                          </p:val>
                                        </p:tav>
                                      </p:tavLst>
                                    </p:anim>
                                    <p:anim calcmode="lin" valueType="num">
                                      <p:cBhvr additive="base">
                                        <p:cTn id="38" dur="1000" fill="hold"/>
                                        <p:tgtEl>
                                          <p:spTgt spid="11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0515600" cy="1325563"/>
          </a:xfrm>
        </p:spPr>
        <p:txBody>
          <a:bodyPr/>
          <a:lstStyle/>
          <a:p>
            <a:r>
              <a:rPr lang="tr-TR" b="1" dirty="0"/>
              <a:t>Diğer Madalyalarımız </a:t>
            </a:r>
          </a:p>
        </p:txBody>
      </p:sp>
      <p:sp>
        <p:nvSpPr>
          <p:cNvPr id="3" name="İçerik Yer Tutucusu 2"/>
          <p:cNvSpPr>
            <a:spLocks noGrp="1"/>
          </p:cNvSpPr>
          <p:nvPr>
            <p:ph idx="1"/>
          </p:nvPr>
        </p:nvSpPr>
        <p:spPr>
          <a:xfrm>
            <a:off x="-1" y="1317356"/>
            <a:ext cx="11437749" cy="5540643"/>
          </a:xfrm>
        </p:spPr>
        <p:txBody>
          <a:bodyPr>
            <a:normAutofit fontScale="92500" lnSpcReduction="10000"/>
          </a:bodyPr>
          <a:lstStyle/>
          <a:p>
            <a:r>
              <a:rPr lang="tr-TR" dirty="0"/>
              <a:t>2016 </a:t>
            </a:r>
            <a:r>
              <a:rPr lang="tr-TR" dirty="0" err="1"/>
              <a:t>Tüyap</a:t>
            </a:r>
            <a:r>
              <a:rPr lang="tr-TR" dirty="0"/>
              <a:t> İstanbul Gastronomi Günleri Ekip Yarışması 3 Bronz Madalya </a:t>
            </a:r>
          </a:p>
          <a:p>
            <a:r>
              <a:rPr lang="tr-TR" dirty="0"/>
              <a:t>2016 Bursa Ulusal Yemek Yarışması 10 Altın 7 Gümüş 3 Bronz Madalya</a:t>
            </a:r>
          </a:p>
          <a:p>
            <a:r>
              <a:rPr lang="tr-TR" dirty="0"/>
              <a:t>2017 </a:t>
            </a:r>
            <a:r>
              <a:rPr lang="tr-TR" dirty="0" err="1"/>
              <a:t>Tüyap</a:t>
            </a:r>
            <a:r>
              <a:rPr lang="tr-TR" dirty="0"/>
              <a:t> İstanbul Gastronomi Günleri 7 Gümüş 2 Bronz Madalya 1 </a:t>
            </a:r>
            <a:r>
              <a:rPr lang="tr-TR" dirty="0" err="1"/>
              <a:t>Merit</a:t>
            </a:r>
            <a:r>
              <a:rPr lang="tr-TR" dirty="0"/>
              <a:t> Ödülü </a:t>
            </a:r>
          </a:p>
          <a:p>
            <a:r>
              <a:rPr lang="tr-TR" dirty="0"/>
              <a:t>2017 İzmir Kemalpaşa Uluslar Arası Yemek Yarışması 7 Gümüş 7 Bronz Madalya 1  </a:t>
            </a:r>
            <a:r>
              <a:rPr lang="tr-TR" dirty="0" err="1"/>
              <a:t>Merit</a:t>
            </a:r>
            <a:r>
              <a:rPr lang="tr-TR" dirty="0"/>
              <a:t> Ödülü </a:t>
            </a:r>
          </a:p>
          <a:p>
            <a:r>
              <a:rPr lang="tr-TR" dirty="0"/>
              <a:t>2018 İstanbul Gastronomi Günleri 1 Altın 9 Gümüş 4 Bronz Madalya </a:t>
            </a:r>
          </a:p>
          <a:p>
            <a:r>
              <a:rPr lang="tr-TR" dirty="0"/>
              <a:t>2019 İstanbul </a:t>
            </a:r>
            <a:r>
              <a:rPr lang="tr-TR" dirty="0" err="1"/>
              <a:t>Culinary</a:t>
            </a:r>
            <a:r>
              <a:rPr lang="tr-TR" dirty="0"/>
              <a:t> Cup 1 Altın 4 Bronz Madalya 1 </a:t>
            </a:r>
            <a:r>
              <a:rPr lang="tr-TR" dirty="0" err="1"/>
              <a:t>Merit</a:t>
            </a:r>
            <a:r>
              <a:rPr lang="tr-TR" dirty="0"/>
              <a:t> Ödülü </a:t>
            </a:r>
          </a:p>
          <a:p>
            <a:r>
              <a:rPr lang="tr-TR" dirty="0"/>
              <a:t>2020 </a:t>
            </a:r>
            <a:r>
              <a:rPr lang="tr-TR" dirty="0" err="1"/>
              <a:t>İstanbulbul</a:t>
            </a:r>
            <a:r>
              <a:rPr lang="tr-TR" dirty="0"/>
              <a:t> </a:t>
            </a:r>
            <a:r>
              <a:rPr lang="tr-TR" dirty="0" err="1"/>
              <a:t>culinary</a:t>
            </a:r>
            <a:r>
              <a:rPr lang="tr-TR" dirty="0"/>
              <a:t> cup 3 altın 3 gümüş</a:t>
            </a:r>
          </a:p>
          <a:p>
            <a:r>
              <a:rPr lang="tr-TR" dirty="0"/>
              <a:t>2023 Denizli gastronomi festivali  1 kupa 4 gümüş 1 bronz 1 </a:t>
            </a:r>
            <a:r>
              <a:rPr lang="tr-TR" dirty="0" err="1"/>
              <a:t>merit</a:t>
            </a:r>
            <a:endParaRPr lang="tr-TR" dirty="0"/>
          </a:p>
          <a:p>
            <a:r>
              <a:rPr lang="tr-TR" dirty="0"/>
              <a:t>2023 İstanbul Mutfak Günleri     2 gümüş madalya</a:t>
            </a:r>
          </a:p>
          <a:p>
            <a:endParaRPr lang="tr-TR" dirty="0"/>
          </a:p>
          <a:p>
            <a:pPr marL="0" indent="0">
              <a:buNone/>
            </a:pPr>
            <a:r>
              <a:rPr lang="tr-TR" sz="4500" b="1" dirty="0"/>
              <a:t>Toplam 2 Kupa 89 Madalya </a:t>
            </a:r>
          </a:p>
        </p:txBody>
      </p:sp>
    </p:spTree>
    <p:extLst>
      <p:ext uri="{BB962C8B-B14F-4D97-AF65-F5344CB8AC3E}">
        <p14:creationId xmlns="" xmlns:p14="http://schemas.microsoft.com/office/powerpoint/2010/main" val="109011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1000"/>
                                        <p:tgtEl>
                                          <p:spTgt spid="3">
                                            <p:txEl>
                                              <p:pRg st="6" end="6"/>
                                            </p:txEl>
                                          </p:spTgt>
                                        </p:tgtEl>
                                      </p:cBhvr>
                                    </p:animEffect>
                                    <p:anim calcmode="lin" valueType="num">
                                      <p:cBhvr>
                                        <p:cTn id="5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1000"/>
                                        <p:tgtEl>
                                          <p:spTgt spid="3">
                                            <p:txEl>
                                              <p:pRg st="7" end="7"/>
                                            </p:txEl>
                                          </p:spTgt>
                                        </p:tgtEl>
                                      </p:cBhvr>
                                    </p:animEffect>
                                    <p:anim calcmode="lin" valueType="num">
                                      <p:cBhvr>
                                        <p:cTn id="5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Effect transition="in" filter="fade">
                                      <p:cBhvr>
                                        <p:cTn id="64" dur="1000"/>
                                        <p:tgtEl>
                                          <p:spTgt spid="3">
                                            <p:txEl>
                                              <p:pRg st="8" end="8"/>
                                            </p:txEl>
                                          </p:spTgt>
                                        </p:tgtEl>
                                      </p:cBhvr>
                                    </p:animEffect>
                                    <p:anim calcmode="lin" valueType="num">
                                      <p:cBhvr>
                                        <p:cTn id="6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42" presetClass="entr" presetSubtype="0" fill="hold" grpId="0" nodeType="after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628259" y="628258"/>
            <a:ext cx="5026068" cy="3769551"/>
          </a:xfrm>
          <a:prstGeom prst="rect">
            <a:avLst/>
          </a:prstGeom>
          <a:scene3d>
            <a:camera prst="orthographicFront">
              <a:rot lat="21599987" lon="21299997" rev="0"/>
            </a:camera>
            <a:lightRig rig="threePt" dir="t"/>
          </a:scene3d>
        </p:spPr>
      </p:pic>
      <p:pic>
        <p:nvPicPr>
          <p:cNvPr id="5" name="Resim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3141292" y="628257"/>
            <a:ext cx="5026069" cy="3769552"/>
          </a:xfrm>
          <a:prstGeom prst="rect">
            <a:avLst/>
          </a:prstGeom>
        </p:spPr>
      </p:pic>
      <p:pic>
        <p:nvPicPr>
          <p:cNvPr id="6" name="Resim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539103" y="0"/>
            <a:ext cx="4652897" cy="2818355"/>
          </a:xfrm>
          <a:prstGeom prst="rect">
            <a:avLst/>
          </a:prstGeom>
        </p:spPr>
      </p:pic>
      <p:pic>
        <p:nvPicPr>
          <p:cNvPr id="8" name="Resim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539103" y="2818356"/>
            <a:ext cx="4652897" cy="3018773"/>
          </a:xfrm>
          <a:prstGeom prst="rect">
            <a:avLst/>
          </a:prstGeom>
        </p:spPr>
      </p:pic>
      <p:sp>
        <p:nvSpPr>
          <p:cNvPr id="9" name="Dikdörtgen 8"/>
          <p:cNvSpPr/>
          <p:nvPr/>
        </p:nvSpPr>
        <p:spPr>
          <a:xfrm>
            <a:off x="266924" y="5545644"/>
            <a:ext cx="7005251" cy="784830"/>
          </a:xfrm>
          <a:prstGeom prst="rect">
            <a:avLst/>
          </a:prstGeom>
          <a:noFill/>
        </p:spPr>
        <p:txBody>
          <a:bodyPr wrap="none" lIns="91440" tIns="45720" rIns="91440" bIns="45720">
            <a:spAutoFit/>
          </a:bodyPr>
          <a:lstStyle/>
          <a:p>
            <a:pPr algn="ctr"/>
            <a:r>
              <a:rPr lang="tr-TR" sz="4500" b="1" cap="none" spc="0"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Madalyalarımızdan </a:t>
            </a:r>
            <a:r>
              <a:rPr lang="tr-TR" sz="4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Ö</a:t>
            </a:r>
            <a:r>
              <a:rPr lang="tr-TR" sz="4500" b="1" cap="none" spc="0"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rnekler</a:t>
            </a:r>
          </a:p>
        </p:txBody>
      </p:sp>
    </p:spTree>
    <p:extLst>
      <p:ext uri="{BB962C8B-B14F-4D97-AF65-F5344CB8AC3E}">
        <p14:creationId xmlns="" xmlns:p14="http://schemas.microsoft.com/office/powerpoint/2010/main" val="1528102981"/>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9">
                                            <p:txEl>
                                              <p:pRg st="0" end="0"/>
                                            </p:txEl>
                                          </p:spTgt>
                                        </p:tgtEl>
                                        <p:attrNameLst>
                                          <p:attrName>style.visibility</p:attrName>
                                        </p:attrNameLst>
                                      </p:cBhvr>
                                      <p:to>
                                        <p:strVal val="visible"/>
                                      </p:to>
                                    </p:set>
                                    <p:anim calcmode="lin" valueType="num">
                                      <p:cBhvr>
                                        <p:cTn id="7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82"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4103572" cy="3077679"/>
          </a:xfrm>
        </p:spPr>
      </p:pic>
      <p:pic>
        <p:nvPicPr>
          <p:cNvPr id="5" name="Resim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03572" y="0"/>
            <a:ext cx="4103572" cy="3077679"/>
          </a:xfrm>
          <a:prstGeom prst="rect">
            <a:avLst/>
          </a:prstGeom>
        </p:spPr>
      </p:pic>
      <p:pic>
        <p:nvPicPr>
          <p:cNvPr id="6" name="Resim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07144" y="-1"/>
            <a:ext cx="3984856" cy="3077679"/>
          </a:xfrm>
          <a:prstGeom prst="rect">
            <a:avLst/>
          </a:prstGeom>
        </p:spPr>
      </p:pic>
      <p:pic>
        <p:nvPicPr>
          <p:cNvPr id="7" name="Resim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3077678"/>
            <a:ext cx="4738255" cy="3780322"/>
          </a:xfrm>
          <a:prstGeom prst="rect">
            <a:avLst/>
          </a:prstGeom>
        </p:spPr>
      </p:pic>
      <p:pic>
        <p:nvPicPr>
          <p:cNvPr id="8" name="Resim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735628" y="3077678"/>
            <a:ext cx="3367772" cy="3780322"/>
          </a:xfrm>
          <a:prstGeom prst="rect">
            <a:avLst/>
          </a:prstGeom>
        </p:spPr>
      </p:pic>
      <p:pic>
        <p:nvPicPr>
          <p:cNvPr id="9" name="Resim 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103400" y="3077677"/>
            <a:ext cx="4088600" cy="3780323"/>
          </a:xfrm>
          <a:prstGeom prst="rect">
            <a:avLst/>
          </a:prstGeom>
        </p:spPr>
      </p:pic>
      <p:sp>
        <p:nvSpPr>
          <p:cNvPr id="10" name="Metin kutusu 9"/>
          <p:cNvSpPr txBox="1"/>
          <p:nvPr/>
        </p:nvSpPr>
        <p:spPr>
          <a:xfrm>
            <a:off x="3173906" y="2275157"/>
            <a:ext cx="8795613" cy="1015663"/>
          </a:xfrm>
          <a:prstGeom prst="rect">
            <a:avLst/>
          </a:prstGeom>
          <a:noFill/>
        </p:spPr>
        <p:txBody>
          <a:bodyPr wrap="none" rtlCol="0">
            <a:spAutoFit/>
          </a:bodyPr>
          <a:lstStyle/>
          <a:p>
            <a:r>
              <a:rPr lang="tr-TR" sz="6000" b="1" dirty="0">
                <a:solidFill>
                  <a:schemeClr val="bg1"/>
                </a:solidFill>
              </a:rPr>
              <a:t>YARIŞMALARDAN KARELER</a:t>
            </a:r>
          </a:p>
        </p:txBody>
      </p:sp>
    </p:spTree>
    <p:extLst>
      <p:ext uri="{BB962C8B-B14F-4D97-AF65-F5344CB8AC3E}">
        <p14:creationId xmlns="" xmlns:p14="http://schemas.microsoft.com/office/powerpoint/2010/main" val="148478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ppt_w</p:attrName>
                                        </p:attrNameLst>
                                      </p:cBhvr>
                                      <p:tavLst>
                                        <p:tav tm="0" fmla="#ppt_w*sin(2.5*pi*$)">
                                          <p:val>
                                            <p:fltVal val="0"/>
                                          </p:val>
                                        </p:tav>
                                        <p:tav tm="100000">
                                          <p:val>
                                            <p:fltVal val="1"/>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45"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ppt_w</p:attrName>
                                        </p:attrNameLst>
                                      </p:cBhvr>
                                      <p:tavLst>
                                        <p:tav tm="0" fmla="#ppt_w*sin(2.5*pi*$)">
                                          <p:val>
                                            <p:fltVal val="0"/>
                                          </p:val>
                                        </p:tav>
                                        <p:tav tm="100000">
                                          <p:val>
                                            <p:fltVal val="1"/>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3000"/>
                            </p:stCondLst>
                            <p:childTnLst>
                              <p:par>
                                <p:cTn id="23" presetID="45"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ppt_w</p:attrName>
                                        </p:attrNameLst>
                                      </p:cBhvr>
                                      <p:tavLst>
                                        <p:tav tm="0" fmla="#ppt_w*sin(2.5*pi*$)">
                                          <p:val>
                                            <p:fltVal val="0"/>
                                          </p:val>
                                        </p:tav>
                                        <p:tav tm="100000">
                                          <p:val>
                                            <p:fltVal val="1"/>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childTnLst>
                                </p:cTn>
                              </p:par>
                            </p:childTnLst>
                          </p:cTn>
                        </p:par>
                        <p:par>
                          <p:cTn id="28" fill="hold">
                            <p:stCondLst>
                              <p:cond delay="4000"/>
                            </p:stCondLst>
                            <p:childTnLst>
                              <p:par>
                                <p:cTn id="29" presetID="45"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ppt_w</p:attrName>
                                        </p:attrNameLst>
                                      </p:cBhvr>
                                      <p:tavLst>
                                        <p:tav tm="0" fmla="#ppt_w*sin(2.5*pi*$)">
                                          <p:val>
                                            <p:fltVal val="0"/>
                                          </p:val>
                                        </p:tav>
                                        <p:tav tm="100000">
                                          <p:val>
                                            <p:fltVal val="1"/>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childTnLst>
                                </p:cTn>
                              </p:par>
                            </p:childTnLst>
                          </p:cTn>
                        </p:par>
                        <p:par>
                          <p:cTn id="34" fill="hold">
                            <p:stCondLst>
                              <p:cond delay="5000"/>
                            </p:stCondLst>
                            <p:childTnLst>
                              <p:par>
                                <p:cTn id="35" presetID="45"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ppt_w</p:attrName>
                                        </p:attrNameLst>
                                      </p:cBhvr>
                                      <p:tavLst>
                                        <p:tav tm="0" fmla="#ppt_w*sin(2.5*pi*$)">
                                          <p:val>
                                            <p:fltVal val="0"/>
                                          </p:val>
                                        </p:tav>
                                        <p:tav tm="100000">
                                          <p:val>
                                            <p:fltVal val="1"/>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childTnLst>
                                </p:cTn>
                              </p:par>
                            </p:childTnLst>
                          </p:cTn>
                        </p:par>
                        <p:par>
                          <p:cTn id="40" fill="hold">
                            <p:stCondLst>
                              <p:cond delay="6000"/>
                            </p:stCondLst>
                            <p:childTnLst>
                              <p:par>
                                <p:cTn id="41" presetID="45" presetClass="entr" presetSubtype="0" fill="hold" nodeType="after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1000"/>
                                        <p:tgtEl>
                                          <p:spTgt spid="10">
                                            <p:txEl>
                                              <p:pRg st="0" end="0"/>
                                            </p:txEl>
                                          </p:spTgt>
                                        </p:tgtEl>
                                      </p:cBhvr>
                                    </p:animEffect>
                                    <p:anim calcmode="lin" valueType="num">
                                      <p:cBhvr>
                                        <p:cTn id="44" dur="1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45" dur="1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842760" cy="4526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7717380" y="-874620"/>
            <a:ext cx="3600000" cy="5349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4" name="Picture 4"/>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rot="5400000">
            <a:off x="7560719" y="2226719"/>
            <a:ext cx="3913322" cy="5349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5400000">
            <a:off x="1455416" y="1470660"/>
            <a:ext cx="3931920" cy="68427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Metin kutusu 7"/>
          <p:cNvSpPr txBox="1"/>
          <p:nvPr/>
        </p:nvSpPr>
        <p:spPr>
          <a:xfrm>
            <a:off x="1142999" y="4042997"/>
            <a:ext cx="6736081" cy="1938992"/>
          </a:xfrm>
          <a:prstGeom prst="rect">
            <a:avLst/>
          </a:prstGeom>
          <a:noFill/>
        </p:spPr>
        <p:txBody>
          <a:bodyPr wrap="square" rtlCol="0">
            <a:spAutoFit/>
          </a:bodyPr>
          <a:lstStyle/>
          <a:p>
            <a:r>
              <a:rPr lang="tr-TR" sz="6000" b="1" dirty="0">
                <a:solidFill>
                  <a:schemeClr val="bg1"/>
                </a:solidFill>
              </a:rPr>
              <a:t>YARIŞMALARDAN KARELER</a:t>
            </a:r>
          </a:p>
        </p:txBody>
      </p:sp>
    </p:spTree>
    <p:extLst>
      <p:ext uri="{BB962C8B-B14F-4D97-AF65-F5344CB8AC3E}">
        <p14:creationId xmlns="" xmlns:p14="http://schemas.microsoft.com/office/powerpoint/2010/main" val="28157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363"/>
                                        </p:tgtEl>
                                        <p:attrNameLst>
                                          <p:attrName>style.visibility</p:attrName>
                                        </p:attrNameLst>
                                      </p:cBhvr>
                                      <p:to>
                                        <p:strVal val="visible"/>
                                      </p:to>
                                    </p:set>
                                    <p:animEffect transition="in" filter="fade">
                                      <p:cBhvr>
                                        <p:cTn id="13" dur="1000"/>
                                        <p:tgtEl>
                                          <p:spTgt spid="15363"/>
                                        </p:tgtEl>
                                      </p:cBhvr>
                                    </p:animEffect>
                                    <p:anim calcmode="lin" valueType="num">
                                      <p:cBhvr>
                                        <p:cTn id="14" dur="1000" fill="hold"/>
                                        <p:tgtEl>
                                          <p:spTgt spid="15363"/>
                                        </p:tgtEl>
                                        <p:attrNameLst>
                                          <p:attrName>ppt_x</p:attrName>
                                        </p:attrNameLst>
                                      </p:cBhvr>
                                      <p:tavLst>
                                        <p:tav tm="0">
                                          <p:val>
                                            <p:strVal val="#ppt_x"/>
                                          </p:val>
                                        </p:tav>
                                        <p:tav tm="100000">
                                          <p:val>
                                            <p:strVal val="#ppt_x"/>
                                          </p:val>
                                        </p:tav>
                                      </p:tavLst>
                                    </p:anim>
                                    <p:anim calcmode="lin" valueType="num">
                                      <p:cBhvr>
                                        <p:cTn id="15" dur="1000" fill="hold"/>
                                        <p:tgtEl>
                                          <p:spTgt spid="1536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365"/>
                                        </p:tgtEl>
                                        <p:attrNameLst>
                                          <p:attrName>style.visibility</p:attrName>
                                        </p:attrNameLst>
                                      </p:cBhvr>
                                      <p:to>
                                        <p:strVal val="visible"/>
                                      </p:to>
                                    </p:set>
                                    <p:animEffect transition="in" filter="fade">
                                      <p:cBhvr>
                                        <p:cTn id="19" dur="1000"/>
                                        <p:tgtEl>
                                          <p:spTgt spid="15365"/>
                                        </p:tgtEl>
                                      </p:cBhvr>
                                    </p:animEffect>
                                    <p:anim calcmode="lin" valueType="num">
                                      <p:cBhvr>
                                        <p:cTn id="20" dur="1000" fill="hold"/>
                                        <p:tgtEl>
                                          <p:spTgt spid="15365"/>
                                        </p:tgtEl>
                                        <p:attrNameLst>
                                          <p:attrName>ppt_x</p:attrName>
                                        </p:attrNameLst>
                                      </p:cBhvr>
                                      <p:tavLst>
                                        <p:tav tm="0">
                                          <p:val>
                                            <p:strVal val="#ppt_x"/>
                                          </p:val>
                                        </p:tav>
                                        <p:tav tm="100000">
                                          <p:val>
                                            <p:strVal val="#ppt_x"/>
                                          </p:val>
                                        </p:tav>
                                      </p:tavLst>
                                    </p:anim>
                                    <p:anim calcmode="lin" valueType="num">
                                      <p:cBhvr>
                                        <p:cTn id="21" dur="1000" fill="hold"/>
                                        <p:tgtEl>
                                          <p:spTgt spid="1536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5364"/>
                                        </p:tgtEl>
                                        <p:attrNameLst>
                                          <p:attrName>style.visibility</p:attrName>
                                        </p:attrNameLst>
                                      </p:cBhvr>
                                      <p:to>
                                        <p:strVal val="visible"/>
                                      </p:to>
                                    </p:set>
                                    <p:animEffect transition="in" filter="fade">
                                      <p:cBhvr>
                                        <p:cTn id="25" dur="1000"/>
                                        <p:tgtEl>
                                          <p:spTgt spid="15364"/>
                                        </p:tgtEl>
                                      </p:cBhvr>
                                    </p:animEffect>
                                    <p:anim calcmode="lin" valueType="num">
                                      <p:cBhvr>
                                        <p:cTn id="26" dur="1000" fill="hold"/>
                                        <p:tgtEl>
                                          <p:spTgt spid="15364"/>
                                        </p:tgtEl>
                                        <p:attrNameLst>
                                          <p:attrName>ppt_x</p:attrName>
                                        </p:attrNameLst>
                                      </p:cBhvr>
                                      <p:tavLst>
                                        <p:tav tm="0">
                                          <p:val>
                                            <p:strVal val="#ppt_x"/>
                                          </p:val>
                                        </p:tav>
                                        <p:tav tm="100000">
                                          <p:val>
                                            <p:strVal val="#ppt_x"/>
                                          </p:val>
                                        </p:tav>
                                      </p:tavLst>
                                    </p:anim>
                                    <p:anim calcmode="lin" valueType="num">
                                      <p:cBhvr>
                                        <p:cTn id="27" dur="1000" fill="hold"/>
                                        <p:tgtEl>
                                          <p:spTgt spid="1536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 xmlns:a16="http://schemas.microsoft.com/office/drawing/2014/main" id="{6D11CCC7-AF13-4921-9A92-72EE469926ED}"/>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60353" y="-1"/>
            <a:ext cx="7735712" cy="6754091"/>
          </a:xfrm>
        </p:spPr>
      </p:pic>
      <p:pic>
        <p:nvPicPr>
          <p:cNvPr id="7" name="Resim 6">
            <a:extLst>
              <a:ext uri="{FF2B5EF4-FFF2-40B4-BE49-F238E27FC236}">
                <a16:creationId xmlns="" xmlns:a16="http://schemas.microsoft.com/office/drawing/2014/main" id="{3905C942-5BC3-4E44-B774-4DDE222AD47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896065" y="0"/>
            <a:ext cx="4295935" cy="6754089"/>
          </a:xfrm>
          <a:prstGeom prst="rect">
            <a:avLst/>
          </a:prstGeom>
        </p:spPr>
      </p:pic>
    </p:spTree>
    <p:extLst>
      <p:ext uri="{BB962C8B-B14F-4D97-AF65-F5344CB8AC3E}">
        <p14:creationId xmlns="" xmlns:p14="http://schemas.microsoft.com/office/powerpoint/2010/main" val="719798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4-12-09 at 15.43.26.jpeg"/>
          <p:cNvPicPr>
            <a:picLocks noGrp="1" noChangeAspect="1"/>
          </p:cNvPicPr>
          <p:nvPr>
            <p:ph idx="1"/>
          </p:nvPr>
        </p:nvPicPr>
        <p:blipFill>
          <a:blip r:embed="rId2"/>
          <a:stretch>
            <a:fillRect/>
          </a:stretch>
        </p:blipFill>
        <p:spPr>
          <a:xfrm>
            <a:off x="200024" y="0"/>
            <a:ext cx="5800725" cy="6857999"/>
          </a:xfrm>
        </p:spPr>
      </p:pic>
      <p:pic>
        <p:nvPicPr>
          <p:cNvPr id="5" name="4 Resim" descr="WhatsApp Image 2024-12-09 at 15.43.25 (1).jpeg"/>
          <p:cNvPicPr>
            <a:picLocks noChangeAspect="1"/>
          </p:cNvPicPr>
          <p:nvPr/>
        </p:nvPicPr>
        <p:blipFill>
          <a:blip r:embed="rId3"/>
          <a:stretch>
            <a:fillRect/>
          </a:stretch>
        </p:blipFill>
        <p:spPr>
          <a:xfrm>
            <a:off x="5934075" y="0"/>
            <a:ext cx="6067425"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4-12-09 at 15.48.09 (2).jpeg"/>
          <p:cNvPicPr>
            <a:picLocks noGrp="1" noChangeAspect="1"/>
          </p:cNvPicPr>
          <p:nvPr>
            <p:ph idx="1"/>
          </p:nvPr>
        </p:nvPicPr>
        <p:blipFill>
          <a:blip r:embed="rId2"/>
          <a:stretch>
            <a:fillRect/>
          </a:stretch>
        </p:blipFill>
        <p:spPr>
          <a:xfrm>
            <a:off x="2664368" y="0"/>
            <a:ext cx="3269708" cy="4351338"/>
          </a:xfrm>
        </p:spPr>
      </p:pic>
      <p:pic>
        <p:nvPicPr>
          <p:cNvPr id="5" name="4 Resim" descr="WhatsApp Image 2024-12-09 at 15.48.09 (4).jpeg"/>
          <p:cNvPicPr>
            <a:picLocks noChangeAspect="1"/>
          </p:cNvPicPr>
          <p:nvPr/>
        </p:nvPicPr>
        <p:blipFill>
          <a:blip r:embed="rId3"/>
          <a:stretch>
            <a:fillRect/>
          </a:stretch>
        </p:blipFill>
        <p:spPr>
          <a:xfrm>
            <a:off x="0" y="0"/>
            <a:ext cx="2686050" cy="3724275"/>
          </a:xfrm>
          <a:prstGeom prst="rect">
            <a:avLst/>
          </a:prstGeom>
        </p:spPr>
      </p:pic>
      <p:pic>
        <p:nvPicPr>
          <p:cNvPr id="6" name="5 Resim" descr="WhatsApp Image 2024-12-09 at 15.48.09 (5).jpeg"/>
          <p:cNvPicPr>
            <a:picLocks noChangeAspect="1"/>
          </p:cNvPicPr>
          <p:nvPr/>
        </p:nvPicPr>
        <p:blipFill>
          <a:blip r:embed="rId4"/>
          <a:stretch>
            <a:fillRect/>
          </a:stretch>
        </p:blipFill>
        <p:spPr>
          <a:xfrm>
            <a:off x="1" y="3455175"/>
            <a:ext cx="2705100" cy="3381375"/>
          </a:xfrm>
          <a:prstGeom prst="rect">
            <a:avLst/>
          </a:prstGeom>
        </p:spPr>
      </p:pic>
      <p:pic>
        <p:nvPicPr>
          <p:cNvPr id="7" name="6 Resim" descr="WhatsApp Image 2024-12-09 at 15.48.11.jpeg"/>
          <p:cNvPicPr>
            <a:picLocks noChangeAspect="1"/>
          </p:cNvPicPr>
          <p:nvPr/>
        </p:nvPicPr>
        <p:blipFill>
          <a:blip r:embed="rId5"/>
          <a:stretch>
            <a:fillRect/>
          </a:stretch>
        </p:blipFill>
        <p:spPr>
          <a:xfrm>
            <a:off x="5912421" y="0"/>
            <a:ext cx="3260154" cy="4362450"/>
          </a:xfrm>
          <a:prstGeom prst="rect">
            <a:avLst/>
          </a:prstGeom>
        </p:spPr>
      </p:pic>
      <p:pic>
        <p:nvPicPr>
          <p:cNvPr id="8" name="7 Resim" descr="WhatsApp Image 2024-12-09 at 15.48.10 (4).jpeg"/>
          <p:cNvPicPr>
            <a:picLocks noChangeAspect="1"/>
          </p:cNvPicPr>
          <p:nvPr/>
        </p:nvPicPr>
        <p:blipFill>
          <a:blip r:embed="rId6"/>
          <a:srcRect t="20856"/>
          <a:stretch>
            <a:fillRect/>
          </a:stretch>
        </p:blipFill>
        <p:spPr>
          <a:xfrm>
            <a:off x="9121140" y="-1"/>
            <a:ext cx="3070860" cy="3324225"/>
          </a:xfrm>
          <a:prstGeom prst="rect">
            <a:avLst/>
          </a:prstGeom>
        </p:spPr>
      </p:pic>
      <p:pic>
        <p:nvPicPr>
          <p:cNvPr id="9" name="8 Resim" descr="WhatsApp Image 2024-12-09 at 15.48.10.jpeg"/>
          <p:cNvPicPr>
            <a:picLocks noChangeAspect="1"/>
          </p:cNvPicPr>
          <p:nvPr/>
        </p:nvPicPr>
        <p:blipFill>
          <a:blip r:embed="rId7"/>
          <a:stretch>
            <a:fillRect/>
          </a:stretch>
        </p:blipFill>
        <p:spPr>
          <a:xfrm>
            <a:off x="9089086" y="3105150"/>
            <a:ext cx="3102914" cy="3752850"/>
          </a:xfrm>
          <a:prstGeom prst="rect">
            <a:avLst/>
          </a:prstGeom>
        </p:spPr>
      </p:pic>
      <p:pic>
        <p:nvPicPr>
          <p:cNvPr id="10" name="9 Resim" descr="WhatsApp Image 2024-12-09 at 15.48.11 (2).jpeg"/>
          <p:cNvPicPr>
            <a:picLocks noChangeAspect="1"/>
          </p:cNvPicPr>
          <p:nvPr/>
        </p:nvPicPr>
        <p:blipFill>
          <a:blip r:embed="rId8"/>
          <a:srcRect t="34167" r="347"/>
          <a:stretch>
            <a:fillRect/>
          </a:stretch>
        </p:blipFill>
        <p:spPr>
          <a:xfrm>
            <a:off x="2676524" y="3457575"/>
            <a:ext cx="6410325" cy="340042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55320" y="136525"/>
            <a:ext cx="10515600" cy="1325563"/>
          </a:xfrm>
        </p:spPr>
        <p:txBody>
          <a:bodyPr/>
          <a:lstStyle/>
          <a:p>
            <a:r>
              <a:rPr lang="tr-TR" b="1" dirty="0"/>
              <a:t>İşletmelerde Beceri Eğitimi </a:t>
            </a:r>
          </a:p>
        </p:txBody>
      </p:sp>
      <p:sp>
        <p:nvSpPr>
          <p:cNvPr id="3" name="İçerik Yer Tutucusu 2"/>
          <p:cNvSpPr>
            <a:spLocks noGrp="1"/>
          </p:cNvSpPr>
          <p:nvPr>
            <p:ph idx="1"/>
          </p:nvPr>
        </p:nvSpPr>
        <p:spPr>
          <a:xfrm>
            <a:off x="548640" y="1325880"/>
            <a:ext cx="10805160" cy="4851083"/>
          </a:xfrm>
        </p:spPr>
        <p:txBody>
          <a:bodyPr>
            <a:normAutofit fontScale="62500" lnSpcReduction="20000"/>
          </a:bodyPr>
          <a:lstStyle/>
          <a:p>
            <a:pPr algn="just"/>
            <a:r>
              <a:rPr lang="tr-TR" dirty="0"/>
              <a:t>Öğrencilerimiz 11. Sınıf’ </a:t>
            </a:r>
            <a:r>
              <a:rPr lang="tr-TR" dirty="0" err="1"/>
              <a:t>ın</a:t>
            </a:r>
            <a:r>
              <a:rPr lang="tr-TR" dirty="0"/>
              <a:t> Mayıs ayında işletmelerde </a:t>
            </a:r>
            <a:r>
              <a:rPr lang="tr-TR" dirty="0" err="1"/>
              <a:t>eceri</a:t>
            </a:r>
            <a:r>
              <a:rPr lang="tr-TR" dirty="0"/>
              <a:t> eğitimi yapmak istedikleri işletmeleri dilekçe ile talep etmektedirler. İşletme belirleme kriterleri doğrultusunda yönetmeliğe uygun olarak belirlenmiş işletmelerde beceri eğitimi kurumları belirleme komisyonunca öğrenciler işletmelere yerleştirilmektedir. </a:t>
            </a:r>
          </a:p>
          <a:p>
            <a:pPr algn="just"/>
            <a:r>
              <a:rPr lang="tr-TR" dirty="0"/>
              <a:t>,Öğrenciler işletmelerde beceri eğitimi dersini 12. sınıfa başladıkları andan itibaren eğitim öğretim yılı boyunca haftanın 3 günü toplam 24  saat işletmelerde işbaşı eğitimi olarak görmektedirler. Her bir işletmenin o işletmede eğitim alan öğrencilerinin koordinatörlük görevini yerine getiren alan öğretmenlerinden seçilmiş bir koordinatör öğretmeni bulunmakta ve koordinatör öğretmen haftanın belirli günlerinde ve saatlerinde öğrencilerin eğitim gördüğü işletmede bulunmaktadır. </a:t>
            </a:r>
          </a:p>
          <a:p>
            <a:pPr algn="just"/>
            <a:r>
              <a:rPr lang="tr-TR" dirty="0"/>
              <a:t>Öğrenciler bu eğitimleri esnasındaki çalışmaları karşılığında yönetmeliklerce belirlenmiş ücretlerini almaktadırlar. </a:t>
            </a:r>
          </a:p>
          <a:p>
            <a:pPr algn="just"/>
            <a:r>
              <a:rPr lang="tr-TR" dirty="0"/>
              <a:t>Öğrencilerin iş güvenliği ve işçi sağlığı hususlarına uygun şekilde çalışmaları hem eğitim kurumu hem de işletmeler tarafından gerekli tüm tedbirler alınarak tüm eğitimler tamamlanarak sağlanmaktadır. </a:t>
            </a:r>
          </a:p>
          <a:p>
            <a:pPr algn="just"/>
            <a:r>
              <a:rPr lang="tr-TR" dirty="0"/>
              <a:t>Eğitim süresince öğrenciler okulun tatil olduğu her dönemde kanunlarca izinli sayılmaktadırlar. </a:t>
            </a:r>
          </a:p>
          <a:p>
            <a:pPr algn="just"/>
            <a:r>
              <a:rPr lang="tr-TR" dirty="0"/>
              <a:t>Eğitimin ölçme ve değerlendirilmesi hem işletme tarafından hem de eğitim kurumu tarafından gerçekleştirilmektedir. İşletme 1. ve 2 dönemlerde ayrı ayrı puanlama yapmaktadır. Akabinde 2. dönem sonunda öğrenciler yönetmelikler aracılığıyla belirlenen komisyon tarafından işletmelerde beceri eğitimi sınavına alınırlar ve işletmelerdeki eğitimleri süresince oluşturdukları işletmelerde beceri eğitimi öğrenci dosyasını komisyona sunarlar. İşletmelerde beceri eğitimi sınavını %80’ i ve öğrenci dosyası puanının %20 si öğrencinin sınav puanını oluşturmaktadır. Öğrenciler 4 yıllık eğitimini başarı ile tamamladıktan sonra diplomaları ile birlikte alanlarında işyeri açma belgesi almaya da hak kazanmaktadırlar. </a:t>
            </a:r>
          </a:p>
        </p:txBody>
      </p:sp>
    </p:spTree>
    <p:extLst>
      <p:ext uri="{BB962C8B-B14F-4D97-AF65-F5344CB8AC3E}">
        <p14:creationId xmlns="" xmlns:p14="http://schemas.microsoft.com/office/powerpoint/2010/main" val="187072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1000"/>
                                        <p:tgtEl>
                                          <p:spTgt spid="3">
                                            <p:txEl>
                                              <p:pRg st="0" end="0"/>
                                            </p:txEl>
                                          </p:spTgt>
                                        </p:tgtEl>
                                      </p:cBhvr>
                                    </p:animEffect>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1000"/>
                                        <p:tgtEl>
                                          <p:spTgt spid="3">
                                            <p:txEl>
                                              <p:pRg st="1" end="1"/>
                                            </p:txEl>
                                          </p:spTgt>
                                        </p:tgtEl>
                                      </p:cBhvr>
                                    </p:animEffect>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1000"/>
                                        <p:tgtEl>
                                          <p:spTgt spid="3">
                                            <p:txEl>
                                              <p:pRg st="2" end="2"/>
                                            </p:txEl>
                                          </p:spTgt>
                                        </p:tgtEl>
                                      </p:cBhvr>
                                    </p:animEffect>
                                  </p:childTnLst>
                                </p:cTn>
                              </p:par>
                            </p:childTnLst>
                          </p:cTn>
                        </p:par>
                        <p:par>
                          <p:cTn id="21" fill="hold">
                            <p:stCondLst>
                              <p:cond delay="4000"/>
                            </p:stCondLst>
                            <p:childTnLst>
                              <p:par>
                                <p:cTn id="22" presetID="22" presetClass="entr" presetSubtype="4"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1000"/>
                                        <p:tgtEl>
                                          <p:spTgt spid="3">
                                            <p:txEl>
                                              <p:pRg st="3" end="3"/>
                                            </p:txEl>
                                          </p:spTgt>
                                        </p:tgtEl>
                                      </p:cBhvr>
                                    </p:animEffect>
                                  </p:childTnLst>
                                </p:cTn>
                              </p:par>
                            </p:childTnLst>
                          </p:cTn>
                        </p:par>
                        <p:par>
                          <p:cTn id="25" fill="hold">
                            <p:stCondLst>
                              <p:cond delay="5000"/>
                            </p:stCondLst>
                            <p:childTnLst>
                              <p:par>
                                <p:cTn id="26" presetID="22"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1000"/>
                                        <p:tgtEl>
                                          <p:spTgt spid="3">
                                            <p:txEl>
                                              <p:pRg st="4" end="4"/>
                                            </p:txEl>
                                          </p:spTgt>
                                        </p:tgtEl>
                                      </p:cBhvr>
                                    </p:animEffect>
                                  </p:childTnLst>
                                </p:cTn>
                              </p:par>
                            </p:childTnLst>
                          </p:cTn>
                        </p:par>
                        <p:par>
                          <p:cTn id="29" fill="hold">
                            <p:stCondLst>
                              <p:cond delay="6000"/>
                            </p:stCondLst>
                            <p:childTnLst>
                              <p:par>
                                <p:cTn id="30" presetID="2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0117D64E-4D1A-4C64-AE1C-355015C3576D}"/>
              </a:ext>
            </a:extLst>
          </p:cNvPr>
          <p:cNvSpPr>
            <a:spLocks noGrp="1"/>
          </p:cNvSpPr>
          <p:nvPr>
            <p:ph type="title"/>
          </p:nvPr>
        </p:nvSpPr>
        <p:spPr/>
        <p:txBody>
          <a:bodyPr/>
          <a:lstStyle/>
          <a:p>
            <a:r>
              <a:rPr lang="tr-TR" dirty="0" err="1"/>
              <a:t>Geliştirğimiz</a:t>
            </a:r>
            <a:r>
              <a:rPr lang="tr-TR" dirty="0"/>
              <a:t> ürünlerimiz</a:t>
            </a:r>
          </a:p>
        </p:txBody>
      </p:sp>
      <p:sp>
        <p:nvSpPr>
          <p:cNvPr id="3" name="İçerik Yer Tutucusu 2">
            <a:extLst>
              <a:ext uri="{FF2B5EF4-FFF2-40B4-BE49-F238E27FC236}">
                <a16:creationId xmlns="" xmlns:a16="http://schemas.microsoft.com/office/drawing/2014/main" id="{CCEBB7B0-0C6B-4098-B55E-EA3424BEFCCF}"/>
              </a:ext>
            </a:extLst>
          </p:cNvPr>
          <p:cNvSpPr>
            <a:spLocks noGrp="1"/>
          </p:cNvSpPr>
          <p:nvPr>
            <p:ph idx="1"/>
          </p:nvPr>
        </p:nvSpPr>
        <p:spPr/>
        <p:txBody>
          <a:bodyPr/>
          <a:lstStyle/>
          <a:p>
            <a:r>
              <a:rPr lang="tr-TR" dirty="0"/>
              <a:t>Trakya güneşi(tatlı)</a:t>
            </a:r>
          </a:p>
          <a:p>
            <a:r>
              <a:rPr lang="tr-TR" dirty="0"/>
              <a:t>Ihlamur </a:t>
            </a:r>
            <a:r>
              <a:rPr lang="tr-TR" dirty="0" err="1"/>
              <a:t>Gazosu</a:t>
            </a:r>
            <a:endParaRPr lang="tr-TR" dirty="0"/>
          </a:p>
          <a:p>
            <a:r>
              <a:rPr lang="tr-TR" dirty="0" err="1"/>
              <a:t>Green</a:t>
            </a:r>
            <a:r>
              <a:rPr lang="tr-TR" dirty="0"/>
              <a:t> </a:t>
            </a:r>
            <a:r>
              <a:rPr lang="tr-TR" dirty="0" err="1"/>
              <a:t>Cake</a:t>
            </a:r>
            <a:endParaRPr lang="tr-TR" dirty="0"/>
          </a:p>
          <a:p>
            <a:r>
              <a:rPr lang="tr-TR" dirty="0" err="1"/>
              <a:t>Graju</a:t>
            </a:r>
            <a:r>
              <a:rPr lang="tr-TR" dirty="0"/>
              <a:t> Gravyer Sos</a:t>
            </a:r>
          </a:p>
          <a:p>
            <a:r>
              <a:rPr lang="tr-TR" dirty="0"/>
              <a:t>Fit tart</a:t>
            </a:r>
          </a:p>
          <a:p>
            <a:r>
              <a:rPr lang="tr-TR" dirty="0" err="1"/>
              <a:t>B</a:t>
            </a:r>
            <a:r>
              <a:rPr lang="tr-TR" dirty="0" err="1" smtClean="0"/>
              <a:t>ozanme</a:t>
            </a:r>
            <a:endParaRPr lang="tr-TR" dirty="0"/>
          </a:p>
        </p:txBody>
      </p:sp>
    </p:spTree>
    <p:extLst>
      <p:ext uri="{BB962C8B-B14F-4D97-AF65-F5344CB8AC3E}">
        <p14:creationId xmlns="" xmlns:p14="http://schemas.microsoft.com/office/powerpoint/2010/main" val="1088563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42">
            <a:extLst>
              <a:ext uri="{FF2B5EF4-FFF2-40B4-BE49-F238E27FC236}">
                <a16:creationId xmlns:a16="http://schemas.microsoft.com/office/drawing/2014/main" xmlns="" id="{1C7FF924-8DA0-4BE9-8C7E-095B0EC13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66502" y="1"/>
            <a:ext cx="6125497" cy="6857999"/>
          </a:xfrm>
          <a:prstGeom prst="rect">
            <a:avLst/>
          </a:prstGeom>
          <a:blipFill dpi="0" rotWithShape="1">
            <a:blip r:embed="rId3">
              <a:alphaModFix amt="60000"/>
              <a:lum bright="70000" contrast="-70000"/>
              <a:extLst>
                <a:ext uri="{BEBA8EAE-BF5A-486C-A8C5-ECC9F3942E4B}">
                  <a14:imgProps xmlns:a14="http://schemas.microsoft.com/office/drawing/2010/main" xmlns="">
                    <a14:imgLayer r:embed="">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sim 10" descr="tablo, kişi, iç mekan, genç içeren bir resim&#10;&#10;Açıklama otomatik olarak oluşturuldu">
            <a:extLst>
              <a:ext uri="{FF2B5EF4-FFF2-40B4-BE49-F238E27FC236}">
                <a16:creationId xmlns:a16="http://schemas.microsoft.com/office/drawing/2014/main" xmlns="" id="{10288979-1795-6A48-9795-C809797E27B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 y="1"/>
            <a:ext cx="6125497" cy="6858001"/>
          </a:xfrm>
          <a:prstGeom prst="rect">
            <a:avLst/>
          </a:prstGeom>
        </p:spPr>
      </p:pic>
      <p:sp>
        <p:nvSpPr>
          <p:cNvPr id="3" name="İçerik Yer Tutucusu 2">
            <a:extLst>
              <a:ext uri="{FF2B5EF4-FFF2-40B4-BE49-F238E27FC236}">
                <a16:creationId xmlns:a16="http://schemas.microsoft.com/office/drawing/2014/main" xmlns="" id="{89B0E733-165B-4740-B4E6-E6B9808A45C5}"/>
              </a:ext>
            </a:extLst>
          </p:cNvPr>
          <p:cNvSpPr>
            <a:spLocks noGrp="1"/>
          </p:cNvSpPr>
          <p:nvPr>
            <p:ph idx="1"/>
          </p:nvPr>
        </p:nvSpPr>
        <p:spPr>
          <a:xfrm>
            <a:off x="6400800" y="2121408"/>
            <a:ext cx="5299585" cy="4050792"/>
          </a:xfrm>
        </p:spPr>
        <p:txBody>
          <a:bodyPr>
            <a:normAutofit/>
          </a:bodyPr>
          <a:lstStyle/>
          <a:p>
            <a:r>
              <a:rPr lang="tr-TR" sz="1600" dirty="0">
                <a:cs typeface="Arial" panose="020B0604020202020204" pitchFamily="34" charset="0"/>
              </a:rPr>
              <a:t> </a:t>
            </a:r>
            <a:r>
              <a:rPr lang="tr-TR" sz="2100" dirty="0">
                <a:cs typeface="Arial" panose="020B0604020202020204" pitchFamily="34" charset="0"/>
              </a:rPr>
              <a:t>Mutfak ve yemek kültürü, son yıllarda gençlerin de popüler meslek seçimlerinden biri. </a:t>
            </a:r>
          </a:p>
          <a:p>
            <a:endParaRPr lang="tr-TR" sz="1600" dirty="0"/>
          </a:p>
        </p:txBody>
      </p:sp>
      <p:grpSp>
        <p:nvGrpSpPr>
          <p:cNvPr id="4" name="Group 44">
            <a:extLst>
              <a:ext uri="{FF2B5EF4-FFF2-40B4-BE49-F238E27FC236}">
                <a16:creationId xmlns:a16="http://schemas.microsoft.com/office/drawing/2014/main" xmlns="" id="{5029B4A8-2CF0-48DC-B29E-F3B62EDDC44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4" y="6229681"/>
            <a:ext cx="457200" cy="457200"/>
            <a:chOff x="11361456" y="6195813"/>
            <a:chExt cx="548640" cy="548640"/>
          </a:xfrm>
        </p:grpSpPr>
        <p:sp>
          <p:nvSpPr>
            <p:cNvPr id="46" name="Oval 45">
              <a:extLst>
                <a:ext uri="{FF2B5EF4-FFF2-40B4-BE49-F238E27FC236}">
                  <a16:creationId xmlns:a16="http://schemas.microsoft.com/office/drawing/2014/main" xmlns="" id="{F71DA811-F7AE-460D-9891-57F221994B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7" name="Oval 46">
              <a:extLst>
                <a:ext uri="{FF2B5EF4-FFF2-40B4-BE49-F238E27FC236}">
                  <a16:creationId xmlns:a16="http://schemas.microsoft.com/office/drawing/2014/main" xmlns="" id="{3747795E-BBFD-44B4-892D-2054745A84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 name="Ses 1">
            <a:hlinkClick r:id="" action="ppaction://media"/>
            <a:extLst>
              <a:ext uri="{FF2B5EF4-FFF2-40B4-BE49-F238E27FC236}">
                <a16:creationId xmlns:a16="http://schemas.microsoft.com/office/drawing/2014/main" xmlns="" id="{97CB3052-C357-4FB6-B27D-AEF5C0CC5F4A}"/>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11254317" y="6154738"/>
            <a:ext cx="649816" cy="487362"/>
          </a:xfrm>
          <a:prstGeom prst="rect">
            <a:avLst/>
          </a:prstGeom>
        </p:spPr>
      </p:pic>
    </p:spTree>
    <p:extLst>
      <p:ext uri="{BB962C8B-B14F-4D97-AF65-F5344CB8AC3E}">
        <p14:creationId xmlns:p14="http://schemas.microsoft.com/office/powerpoint/2010/main" xmlns="" val="2435640479"/>
      </p:ext>
    </p:extLst>
  </p:cSld>
  <p:clrMapOvr>
    <a:masterClrMapping/>
  </p:clrMapOvr>
  <mc:AlternateContent xmlns:mc="http://schemas.openxmlformats.org/markup-compatibility/2006">
    <mc:Choice xmlns:p14="http://schemas.microsoft.com/office/powerpoint/2010/main" xmlns="" Requires="p14">
      <p:transition spd="med" p14:dur="700" advTm="8210">
        <p:fade/>
      </p:transition>
    </mc:Choice>
    <mc:Fallback>
      <p:transition spd="med" advTm="82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2191999" cy="68579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a:xfrm>
            <a:off x="0" y="0"/>
            <a:ext cx="10515600" cy="1325563"/>
          </a:xfrm>
        </p:spPr>
        <p:txBody>
          <a:bodyPr>
            <a:normAutofit/>
          </a:bodyPr>
          <a:lstStyle/>
          <a:p>
            <a:r>
              <a:rPr lang="tr-TR" sz="3000" b="1" dirty="0"/>
              <a:t>Mezuniyet Sonrası İstihdam Alanları ve Mezunlarımız </a:t>
            </a:r>
          </a:p>
        </p:txBody>
      </p:sp>
      <p:sp>
        <p:nvSpPr>
          <p:cNvPr id="3" name="İçerik Yer Tutucusu 2"/>
          <p:cNvSpPr>
            <a:spLocks noGrp="1"/>
          </p:cNvSpPr>
          <p:nvPr>
            <p:ph idx="1"/>
          </p:nvPr>
        </p:nvSpPr>
        <p:spPr>
          <a:xfrm>
            <a:off x="-1" y="1019713"/>
            <a:ext cx="8400081" cy="3583284"/>
          </a:xfrm>
        </p:spPr>
        <p:txBody>
          <a:bodyPr>
            <a:normAutofit/>
          </a:bodyPr>
          <a:lstStyle/>
          <a:p>
            <a:pPr algn="just"/>
            <a:r>
              <a:rPr lang="tr-TR" sz="2500" b="1" dirty="0">
                <a:solidFill>
                  <a:schemeClr val="bg1"/>
                </a:solidFill>
              </a:rPr>
              <a:t>Meslekte ilerleme ve yükselme, çalışarak ve deneyimle gerçekleşebilmektedir. Kişiler kişisel gayret ve başarıyla yiyecek içecek müdürü hatta otel genel müdürlüğüne kadar yükselebilir.     Alanımızdan mezun olacak durumunda olanlar ve mezun olanlar, istedikleri taktirde Turizm ve Otel İşletmeciliği, Turizm ve Seyahat İşletmeciliği, Aşçılık, Hazır Yemek ve Aşçılık, Turizm Animasyonu, Gıda Teknolojisi ön lisans programlarına veya aşağıda belirtilen lisans programlarına yerleşebilirler. </a:t>
            </a:r>
          </a:p>
          <a:p>
            <a:endParaRPr lang="tr-TR" b="1" dirty="0">
              <a:solidFill>
                <a:schemeClr val="bg1"/>
              </a:solidFill>
            </a:endParaRPr>
          </a:p>
        </p:txBody>
      </p:sp>
    </p:spTree>
    <p:extLst>
      <p:ext uri="{BB962C8B-B14F-4D97-AF65-F5344CB8AC3E}">
        <p14:creationId xmlns="" xmlns:p14="http://schemas.microsoft.com/office/powerpoint/2010/main" val="326736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1000"/>
                                        <p:tgtEl>
                                          <p:spTgt spid="133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1000"/>
                                        <p:tgtEl>
                                          <p:spTgt spid="2"/>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10515600" cy="762635"/>
          </a:xfrm>
        </p:spPr>
        <p:txBody>
          <a:bodyPr>
            <a:normAutofit/>
          </a:bodyPr>
          <a:lstStyle/>
          <a:p>
            <a:r>
              <a:rPr lang="tr-TR" sz="3000" b="1" dirty="0"/>
              <a:t>Mezuniyet Sonrası İstihdam Alanları ve Mezunlarımız </a:t>
            </a:r>
          </a:p>
        </p:txBody>
      </p:sp>
      <p:sp>
        <p:nvSpPr>
          <p:cNvPr id="3" name="İçerik Yer Tutucusu 2"/>
          <p:cNvSpPr>
            <a:spLocks noGrp="1"/>
          </p:cNvSpPr>
          <p:nvPr>
            <p:ph idx="1"/>
          </p:nvPr>
        </p:nvSpPr>
        <p:spPr>
          <a:xfrm>
            <a:off x="0" y="694248"/>
            <a:ext cx="12192000" cy="6016518"/>
          </a:xfrm>
        </p:spPr>
        <p:txBody>
          <a:bodyPr>
            <a:noAutofit/>
          </a:bodyPr>
          <a:lstStyle/>
          <a:p>
            <a:pPr algn="just"/>
            <a:r>
              <a:rPr lang="tr-TR" sz="2000" dirty="0"/>
              <a:t>Yüksek öğrenime devam etmek istemeyeler için de sektör çok elverişli olmaktadır. Yiyecek İçecek hizmetleri alanında faaliyet gösteren milyonlarca işletme bulunmaktadır. Kişiler kendi kabiliyetleri, istekleri, donanımları doğrultusunda </a:t>
            </a:r>
            <a:r>
              <a:rPr lang="tr-TR" sz="2000" dirty="0" err="1"/>
              <a:t>olduça</a:t>
            </a:r>
            <a:r>
              <a:rPr lang="tr-TR" sz="2000" dirty="0"/>
              <a:t> yüksek maaşlarla bu işletmelerde rahatlıkla iş bulabilir veya kendi işletmelerini açabilirler. </a:t>
            </a:r>
          </a:p>
          <a:p>
            <a:pPr algn="just"/>
            <a:r>
              <a:rPr lang="tr-TR" sz="2000" dirty="0"/>
              <a:t>Alanımızda eğitim gören öğrencilerin YKS ile gidebileceği yüksek öğrenim kurumlarına örnekler,  </a:t>
            </a:r>
          </a:p>
          <a:p>
            <a:r>
              <a:rPr lang="tr-TR" sz="2000" b="1" u="sng" dirty="0" smtClean="0"/>
              <a:t>YÜKSEKÖĞRETİM PROGRAMLARI</a:t>
            </a:r>
            <a:endParaRPr lang="tr-TR" sz="2000" dirty="0" smtClean="0"/>
          </a:p>
          <a:p>
            <a:pPr algn="just"/>
            <a:endParaRPr lang="tr-TR" sz="2000" dirty="0" smtClean="0"/>
          </a:p>
          <a:p>
            <a:pPr algn="just"/>
            <a:endParaRPr lang="tr-TR" sz="2000" dirty="0" smtClean="0"/>
          </a:p>
          <a:p>
            <a:pPr algn="just"/>
            <a:endParaRPr lang="tr-TR" sz="2000" dirty="0" smtClean="0"/>
          </a:p>
          <a:p>
            <a:pPr algn="just"/>
            <a:endParaRPr lang="tr-TR" sz="2000" dirty="0" smtClean="0"/>
          </a:p>
          <a:p>
            <a:pPr algn="just"/>
            <a:endParaRPr lang="tr-TR" sz="2000" dirty="0" smtClean="0"/>
          </a:p>
          <a:p>
            <a:pPr algn="just"/>
            <a:endParaRPr lang="tr-TR" sz="2000" dirty="0" smtClean="0"/>
          </a:p>
          <a:p>
            <a:pPr algn="just"/>
            <a:endParaRPr lang="tr-TR" sz="2000" dirty="0" smtClean="0"/>
          </a:p>
          <a:p>
            <a:pPr algn="just">
              <a:buNone/>
            </a:pPr>
            <a:endParaRPr lang="tr-TR" sz="2000" dirty="0"/>
          </a:p>
          <a:p>
            <a:pPr marL="0" indent="0" algn="just">
              <a:buNone/>
            </a:pPr>
            <a:r>
              <a:rPr lang="tr-TR" sz="2000" dirty="0"/>
              <a:t>Mezuniyet sonrası hem ön lisans hem de lisans programlarına yerleşen bir çok öğrencimiz bulunmaktadır. Bir çok öğrencimiz yükseköğrenim sonrası yiyecek içecek işletmelerinde yönetici pozisyonunda veya eğitim kurumlarında eğitici pozisyonunda görev almaktadır. Ayrıca yükseköğrenim görmeyi tercih etmeyen bir çok öğrencimiz de yine yiyecek içecek işletmelerinde önemli pozisyonlarda görev yapmakta veya kendi işletmelerini işletmektedirler. </a:t>
            </a:r>
          </a:p>
        </p:txBody>
      </p:sp>
      <p:graphicFrame>
        <p:nvGraphicFramePr>
          <p:cNvPr id="4" name="3 Tablo"/>
          <p:cNvGraphicFramePr>
            <a:graphicFrameLocks noGrp="1"/>
          </p:cNvGraphicFramePr>
          <p:nvPr/>
        </p:nvGraphicFramePr>
        <p:xfrm>
          <a:off x="1203325" y="2462741"/>
          <a:ext cx="8128000" cy="3108960"/>
        </p:xfrm>
        <a:graphic>
          <a:graphicData uri="http://schemas.openxmlformats.org/drawingml/2006/table">
            <a:tbl>
              <a:tblPr firstRow="1" bandRow="1">
                <a:tableStyleId>{D7AC3CCA-C797-4891-BE02-D94E43425B78}</a:tableStyleId>
              </a:tblPr>
              <a:tblGrid>
                <a:gridCol w="4064000"/>
                <a:gridCol w="4064000"/>
              </a:tblGrid>
              <a:tr h="370840">
                <a:tc>
                  <a:txBody>
                    <a:bodyPr/>
                    <a:lstStyle/>
                    <a:p>
                      <a:r>
                        <a:rPr lang="tr-TR" sz="1800" dirty="0" smtClean="0"/>
                        <a:t>ÖNLİSANS (2 YIL)</a:t>
                      </a:r>
                    </a:p>
                    <a:p>
                      <a:r>
                        <a:rPr lang="tr-TR" sz="1800" dirty="0" smtClean="0"/>
                        <a:t>-Aşçılık</a:t>
                      </a:r>
                    </a:p>
                    <a:p>
                      <a:r>
                        <a:rPr lang="tr-TR" sz="1800" dirty="0" smtClean="0"/>
                        <a:t>-Gıda Teknolojisi</a:t>
                      </a:r>
                    </a:p>
                    <a:p>
                      <a:r>
                        <a:rPr lang="tr-TR" sz="1800" dirty="0" smtClean="0"/>
                        <a:t>-İkram Hizmetleri</a:t>
                      </a:r>
                    </a:p>
                    <a:p>
                      <a:r>
                        <a:rPr lang="tr-TR" sz="1800" dirty="0" smtClean="0"/>
                        <a:t>-Kültürel Miras ve Turizm</a:t>
                      </a:r>
                    </a:p>
                    <a:p>
                      <a:r>
                        <a:rPr lang="tr-TR" sz="1800" dirty="0" smtClean="0"/>
                        <a:t>-Otobüs Kaptanlığı</a:t>
                      </a:r>
                    </a:p>
                    <a:p>
                      <a:r>
                        <a:rPr lang="tr-TR" sz="1800" dirty="0" smtClean="0"/>
                        <a:t> </a:t>
                      </a:r>
                    </a:p>
                    <a:p>
                      <a:endParaRPr lang="tr-TR" dirty="0"/>
                    </a:p>
                  </a:txBody>
                  <a:tcPr/>
                </a:tc>
                <a:tc>
                  <a:txBody>
                    <a:bodyPr/>
                    <a:lstStyle/>
                    <a:p>
                      <a:r>
                        <a:rPr lang="tr-TR" sz="1800" dirty="0" smtClean="0"/>
                        <a:t>LİSANS (4 YIL)</a:t>
                      </a:r>
                    </a:p>
                    <a:p>
                      <a:r>
                        <a:rPr lang="tr-TR" sz="1800" dirty="0" smtClean="0"/>
                        <a:t>Gastronomi ve Mutfak Sanatları</a:t>
                      </a:r>
                    </a:p>
                    <a:p>
                      <a:r>
                        <a:rPr lang="tr-TR" sz="1800" dirty="0" smtClean="0"/>
                        <a:t>-Gastronomi</a:t>
                      </a:r>
                    </a:p>
                    <a:p>
                      <a:r>
                        <a:rPr lang="tr-TR" sz="1800" dirty="0" smtClean="0"/>
                        <a:t>-Konaklama İşletmeciliği</a:t>
                      </a:r>
                    </a:p>
                    <a:p>
                      <a:r>
                        <a:rPr lang="tr-TR" sz="1800" dirty="0" smtClean="0"/>
                        <a:t>-Konaklama ve Turizm İşletmeciliği</a:t>
                      </a:r>
                    </a:p>
                    <a:p>
                      <a:r>
                        <a:rPr lang="tr-TR" sz="1800" dirty="0" smtClean="0"/>
                        <a:t>-Seyahat İşletmeciliği</a:t>
                      </a:r>
                    </a:p>
                    <a:p>
                      <a:r>
                        <a:rPr lang="tr-TR" sz="1800" dirty="0" smtClean="0"/>
                        <a:t>-Turizm İşletmeciliği</a:t>
                      </a:r>
                    </a:p>
                    <a:p>
                      <a:r>
                        <a:rPr lang="tr-TR" sz="1800" dirty="0" smtClean="0"/>
                        <a:t>-Turizm ve Otelcilik</a:t>
                      </a:r>
                    </a:p>
                    <a:p>
                      <a:r>
                        <a:rPr lang="tr-TR" sz="1800" dirty="0" smtClean="0"/>
                        <a:t>-Turizm Rehberliği</a:t>
                      </a:r>
                    </a:p>
                    <a:p>
                      <a:r>
                        <a:rPr lang="tr-TR" sz="1800" dirty="0" smtClean="0"/>
                        <a:t>-Yiyecek-İçecek İşletmeciliği</a:t>
                      </a:r>
                    </a:p>
                    <a:p>
                      <a:endParaRPr lang="tr-TR" dirty="0"/>
                    </a:p>
                  </a:txBody>
                  <a:tcPr/>
                </a:tc>
              </a:tr>
            </a:tbl>
          </a:graphicData>
        </a:graphic>
      </p:graphicFrame>
    </p:spTree>
    <p:extLst>
      <p:ext uri="{BB962C8B-B14F-4D97-AF65-F5344CB8AC3E}">
        <p14:creationId xmlns="" xmlns:p14="http://schemas.microsoft.com/office/powerpoint/2010/main" val="191811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p:cTn id="2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0" end="0"/>
                                            </p:txEl>
                                          </p:spTgt>
                                        </p:tgtEl>
                                      </p:cBhvr>
                                    </p:animEffect>
                                  </p:childTnLst>
                                </p:cTn>
                              </p:par>
                            </p:childTnLst>
                          </p:cTn>
                        </p:par>
                        <p:par>
                          <p:cTn id="28" fill="hold">
                            <p:stCondLst>
                              <p:cond delay="3000"/>
                            </p:stCondLst>
                            <p:childTnLst>
                              <p:par>
                                <p:cTn id="29" presetID="31" presetClass="entr" presetSubtype="0" fill="hold" grpId="0"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2" end="2"/>
                                            </p:txEl>
                                          </p:spTgt>
                                        </p:tgtEl>
                                      </p:cBhvr>
                                    </p:animEffect>
                                  </p:childTnLst>
                                </p:cTn>
                              </p:par>
                            </p:childTnLst>
                          </p:cTn>
                        </p:par>
                        <p:par>
                          <p:cTn id="43" fill="hold">
                            <p:stCondLst>
                              <p:cond delay="1000"/>
                            </p:stCondLst>
                            <p:childTnLst>
                              <p:par>
                                <p:cTn id="44" presetID="31" presetClass="entr" presetSubtype="0" fill="hold" grpId="0" nodeType="after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 calcmode="lin" valueType="num">
                                      <p:cBhvr>
                                        <p:cTn id="46"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49"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Metin kutusu 3"/>
          <p:cNvSpPr txBox="1"/>
          <p:nvPr/>
        </p:nvSpPr>
        <p:spPr>
          <a:xfrm>
            <a:off x="6461760" y="4541520"/>
            <a:ext cx="5318760" cy="1015663"/>
          </a:xfrm>
          <a:prstGeom prst="rect">
            <a:avLst/>
          </a:prstGeom>
          <a:noFill/>
        </p:spPr>
        <p:txBody>
          <a:bodyPr wrap="square" rtlCol="0">
            <a:spAutoFit/>
          </a:bodyPr>
          <a:lstStyle/>
          <a:p>
            <a:r>
              <a:rPr lang="tr-TR" sz="6000" dirty="0">
                <a:solidFill>
                  <a:schemeClr val="bg1"/>
                </a:solidFill>
              </a:rPr>
              <a:t>TEŞEKKÜRLER</a:t>
            </a:r>
          </a:p>
        </p:txBody>
      </p:sp>
    </p:spTree>
    <p:extLst>
      <p:ext uri="{BB962C8B-B14F-4D97-AF65-F5344CB8AC3E}">
        <p14:creationId xmlns="" xmlns:p14="http://schemas.microsoft.com/office/powerpoint/2010/main" val="36410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1000" fill="hold"/>
                                        <p:tgtEl>
                                          <p:spTgt spid="16386"/>
                                        </p:tgtEl>
                                        <p:attrNameLst>
                                          <p:attrName>ppt_x</p:attrName>
                                        </p:attrNameLst>
                                      </p:cBhvr>
                                      <p:tavLst>
                                        <p:tav tm="0">
                                          <p:val>
                                            <p:strVal val="#ppt_x"/>
                                          </p:val>
                                        </p:tav>
                                        <p:tav tm="100000">
                                          <p:val>
                                            <p:strVal val="#ppt_x"/>
                                          </p:val>
                                        </p:tav>
                                      </p:tavLst>
                                    </p:anim>
                                    <p:anim calcmode="lin" valueType="num">
                                      <p:cBhvr additive="base">
                                        <p:cTn id="8" dur="1000" fill="hold"/>
                                        <p:tgtEl>
                                          <p:spTgt spid="1638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44">
            <a:extLst>
              <a:ext uri="{FF2B5EF4-FFF2-40B4-BE49-F238E27FC236}">
                <a16:creationId xmlns:a16="http://schemas.microsoft.com/office/drawing/2014/main" xmlns="" id="{362E11DD-B54B-4751-9C17-39DAF9EF46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xmlns="">
                    <a14:imgLayer r:embed="">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Başlık"/>
          <p:cNvSpPr>
            <a:spLocks noGrp="1"/>
          </p:cNvSpPr>
          <p:nvPr>
            <p:ph type="title"/>
          </p:nvPr>
        </p:nvSpPr>
        <p:spPr>
          <a:xfrm>
            <a:off x="382281" y="484632"/>
            <a:ext cx="6743844" cy="1609344"/>
          </a:xfrm>
        </p:spPr>
        <p:txBody>
          <a:bodyPr>
            <a:normAutofit/>
          </a:bodyPr>
          <a:lstStyle/>
          <a:p>
            <a:pPr algn="ctr"/>
            <a:r>
              <a:rPr lang="tr-TR"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Yiyecek </a:t>
            </a:r>
            <a:r>
              <a:rPr lang="tr-TR" b="1" cap="none" spc="50" dirty="0" smtClean="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İçecek </a:t>
            </a:r>
            <a:r>
              <a:rPr lang="tr-TR"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H</a:t>
            </a:r>
            <a:r>
              <a:rPr lang="tr-TR" b="1" cap="none" spc="50" dirty="0" smtClean="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izmetleri </a:t>
            </a:r>
            <a:r>
              <a:rPr lang="tr-TR"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N</a:t>
            </a:r>
            <a:r>
              <a:rPr lang="tr-TR" b="1" cap="none" spc="50" dirty="0" smtClean="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edir</a:t>
            </a:r>
            <a:r>
              <a:rPr lang="tr-TR"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a:t>
            </a:r>
          </a:p>
        </p:txBody>
      </p:sp>
      <p:sp>
        <p:nvSpPr>
          <p:cNvPr id="3" name="2 İçerik Yer Tutucusu"/>
          <p:cNvSpPr>
            <a:spLocks noGrp="1"/>
          </p:cNvSpPr>
          <p:nvPr>
            <p:ph idx="1"/>
          </p:nvPr>
        </p:nvSpPr>
        <p:spPr>
          <a:xfrm>
            <a:off x="382279" y="2121408"/>
            <a:ext cx="6743845" cy="4050792"/>
          </a:xfrm>
        </p:spPr>
        <p:txBody>
          <a:bodyPr>
            <a:normAutofit/>
          </a:bodyPr>
          <a:lstStyle/>
          <a:p>
            <a:r>
              <a:rPr lang="tr-TR" sz="2100" dirty="0"/>
              <a:t> </a:t>
            </a:r>
            <a:r>
              <a:rPr lang="tr-TR" sz="2100" dirty="0">
                <a:cs typeface="Arial" panose="020B0604020202020204" pitchFamily="34" charset="0"/>
              </a:rPr>
              <a:t>Yiyecek-İçecek Hizmetleri, mutfağa, yemeklere, yemek yapmaya ilgisi olanların, mutfak sanatları konusunda kapsamlı ve bilimsel eğitim verilmesini amaçlayan bölümün adıdır.</a:t>
            </a:r>
          </a:p>
          <a:p>
            <a:r>
              <a:rPr lang="tr-TR" sz="2100" dirty="0">
                <a:cs typeface="Arial" panose="020B0604020202020204" pitchFamily="34" charset="0"/>
              </a:rPr>
              <a:t>Bölüm  yemeklere bakış açımızı değiştirerek yemeklerin  sanatsal ve bilimsel boyutunu düşünmemizi sağlar.  </a:t>
            </a:r>
          </a:p>
          <a:p>
            <a:endParaRPr lang="tr-TR" dirty="0">
              <a:latin typeface="Arial" panose="020B0604020202020204" pitchFamily="34" charset="0"/>
              <a:cs typeface="Arial" panose="020B0604020202020204" pitchFamily="34" charset="0"/>
            </a:endParaRPr>
          </a:p>
        </p:txBody>
      </p:sp>
      <p:pic>
        <p:nvPicPr>
          <p:cNvPr id="37" name="Resim 36" descr="kişi, iç mekan, tablo, yiyecek içeren bir resim&#10;&#10;Açıklama otomatik olarak oluşturuldu">
            <a:extLst>
              <a:ext uri="{FF2B5EF4-FFF2-40B4-BE49-F238E27FC236}">
                <a16:creationId xmlns:a16="http://schemas.microsoft.com/office/drawing/2014/main" xmlns="" id="{66250DAB-382C-F343-90DA-24D36D1E9EE4}"/>
              </a:ext>
            </a:extLst>
          </p:cNvPr>
          <p:cNvPicPr>
            <a:picLocks noChangeAspect="1"/>
          </p:cNvPicPr>
          <p:nvPr/>
        </p:nvPicPr>
        <p:blipFill rotWithShape="1">
          <a:blip r:embed="rId4"/>
          <a:srcRect l="31128" r="33681"/>
          <a:stretch/>
        </p:blipFill>
        <p:spPr>
          <a:xfrm>
            <a:off x="7545274" y="10"/>
            <a:ext cx="4646727" cy="6857990"/>
          </a:xfrm>
          <a:prstGeom prst="rect">
            <a:avLst/>
          </a:prstGeom>
        </p:spPr>
      </p:pic>
      <p:grpSp>
        <p:nvGrpSpPr>
          <p:cNvPr id="5" name="Group 46">
            <a:extLst>
              <a:ext uri="{FF2B5EF4-FFF2-40B4-BE49-F238E27FC236}">
                <a16:creationId xmlns:a16="http://schemas.microsoft.com/office/drawing/2014/main" xmlns="" id="{B55DE4E1-F219-45A4-96D9-9A86D0E4DBD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4" y="6229681"/>
            <a:ext cx="457200" cy="457200"/>
            <a:chOff x="11361456" y="6195813"/>
            <a:chExt cx="548640" cy="548640"/>
          </a:xfrm>
        </p:grpSpPr>
        <p:sp>
          <p:nvSpPr>
            <p:cNvPr id="53" name="Oval 47">
              <a:extLst>
                <a:ext uri="{FF2B5EF4-FFF2-40B4-BE49-F238E27FC236}">
                  <a16:creationId xmlns:a16="http://schemas.microsoft.com/office/drawing/2014/main" xmlns="" id="{3601C3FF-4A5D-437C-B3DB-A53B99D30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4" name="Oval 48">
              <a:extLst>
                <a:ext uri="{FF2B5EF4-FFF2-40B4-BE49-F238E27FC236}">
                  <a16:creationId xmlns:a16="http://schemas.microsoft.com/office/drawing/2014/main" xmlns="" id="{61B1BDC9-B583-4F65-8FE9-E2CBE71D93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Ses 3">
            <a:hlinkClick r:id="" action="ppaction://media"/>
            <a:extLst>
              <a:ext uri="{FF2B5EF4-FFF2-40B4-BE49-F238E27FC236}">
                <a16:creationId xmlns:a16="http://schemas.microsoft.com/office/drawing/2014/main" xmlns="" id="{DBD74C27-01CF-4F16-A52F-697F794A79CD}"/>
              </a:ext>
            </a:extLst>
          </p:cNvPr>
          <p:cNvPicPr>
            <a:picLocks noChangeAspect="1"/>
          </p:cNvPicPr>
          <p:nvPr>
            <a:videoFile r:link="rId1"/>
            <p:extLst>
              <p:ext uri="{DAA4B4D4-6D71-4841-9C94-3DE7FCFB9230}">
                <p14:media xmlns:p14="http://schemas.microsoft.com/office/powerpoint/2010/main" xmlns="" r:embed=""/>
              </p:ext>
            </p:extLst>
          </p:nvPr>
        </p:nvPicPr>
        <p:blipFill>
          <a:blip r:embed="rId6" cstate="print"/>
          <a:stretch>
            <a:fillRect/>
          </a:stretch>
        </p:blipFill>
        <p:spPr>
          <a:xfrm>
            <a:off x="11254317" y="6154738"/>
            <a:ext cx="649816" cy="48736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Tm="10197">
        <p:fade/>
      </p:transition>
    </mc:Choice>
    <mc:Fallback>
      <p:transition spd="med" advTm="10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0">
            <a:extLst>
              <a:ext uri="{FF2B5EF4-FFF2-40B4-BE49-F238E27FC236}">
                <a16:creationId xmlns:a16="http://schemas.microsoft.com/office/drawing/2014/main" xmlns="" id="{9453FF84-60C1-4EA8-B49B-1B8C2D0C5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sim 3">
            <a:extLst>
              <a:ext uri="{FF2B5EF4-FFF2-40B4-BE49-F238E27FC236}">
                <a16:creationId xmlns:a16="http://schemas.microsoft.com/office/drawing/2014/main" xmlns="" id="{C3D96A89-F568-254F-A48A-148862860CFF}"/>
              </a:ext>
            </a:extLst>
          </p:cNvPr>
          <p:cNvPicPr>
            <a:picLocks noChangeAspect="1"/>
          </p:cNvPicPr>
          <p:nvPr/>
        </p:nvPicPr>
        <p:blipFill rotWithShape="1">
          <a:blip r:embed="rId3"/>
          <a:srcRect l="19005" r="36496" b="-1"/>
          <a:stretch/>
        </p:blipFill>
        <p:spPr>
          <a:xfrm>
            <a:off x="27" y="3"/>
            <a:ext cx="6095669"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İçerik Yer Tutucusu 2">
            <a:extLst>
              <a:ext uri="{FF2B5EF4-FFF2-40B4-BE49-F238E27FC236}">
                <a16:creationId xmlns:a16="http://schemas.microsoft.com/office/drawing/2014/main" xmlns="" id="{B8E580CF-FD42-FB4D-A4D6-3DB16747AAD8}"/>
              </a:ext>
            </a:extLst>
          </p:cNvPr>
          <p:cNvSpPr>
            <a:spLocks noGrp="1"/>
          </p:cNvSpPr>
          <p:nvPr>
            <p:ph idx="1"/>
          </p:nvPr>
        </p:nvSpPr>
        <p:spPr>
          <a:xfrm>
            <a:off x="6541145" y="2132857"/>
            <a:ext cx="4920019" cy="3244755"/>
          </a:xfrm>
        </p:spPr>
        <p:txBody>
          <a:bodyPr>
            <a:normAutofit/>
          </a:bodyPr>
          <a:lstStyle/>
          <a:p>
            <a:r>
              <a:rPr lang="tr-TR" sz="2100" dirty="0">
                <a:cs typeface="Arial" panose="020B0604020202020204" pitchFamily="34" charset="0"/>
              </a:rPr>
              <a:t>Yiyecek içecek hizmetleri, beslenme ve hijyen gibi  günlük hayatımıza katkı sağlayacak olan konuları da  içerir.</a:t>
            </a:r>
          </a:p>
          <a:p>
            <a:r>
              <a:rPr lang="tr-TR" sz="2100" dirty="0"/>
              <a:t>Dersler teorik anlatım yanında uygulamalı olarak yapılmaktadır. </a:t>
            </a:r>
          </a:p>
          <a:p>
            <a:endParaRPr lang="tr-TR" dirty="0"/>
          </a:p>
        </p:txBody>
      </p:sp>
      <p:pic>
        <p:nvPicPr>
          <p:cNvPr id="2" name="Ses 1">
            <a:hlinkClick r:id="" action="ppaction://media"/>
            <a:extLst>
              <a:ext uri="{FF2B5EF4-FFF2-40B4-BE49-F238E27FC236}">
                <a16:creationId xmlns:a16="http://schemas.microsoft.com/office/drawing/2014/main" xmlns="" id="{4312A0FC-F1B1-44BB-8CCD-E68763F45AE3}"/>
              </a:ext>
            </a:extLst>
          </p:cNvPr>
          <p:cNvPicPr>
            <a:picLocks noChangeAspect="1"/>
          </p:cNvPicPr>
          <p:nvPr>
            <a:videoFile r:link="rId1"/>
            <p:extLst>
              <p:ext uri="{DAA4B4D4-6D71-4841-9C94-3DE7FCFB9230}">
                <p14:media xmlns:p14="http://schemas.microsoft.com/office/powerpoint/2010/main" xmlns="" r:embed=""/>
              </p:ext>
            </p:extLst>
          </p:nvPr>
        </p:nvPicPr>
        <p:blipFill>
          <a:blip r:embed="rId4" cstate="print"/>
          <a:stretch>
            <a:fillRect/>
          </a:stretch>
        </p:blipFill>
        <p:spPr>
          <a:xfrm>
            <a:off x="11254317" y="6154738"/>
            <a:ext cx="649816" cy="487362"/>
          </a:xfrm>
          <a:prstGeom prst="rect">
            <a:avLst/>
          </a:prstGeom>
        </p:spPr>
      </p:pic>
    </p:spTree>
    <p:extLst>
      <p:ext uri="{BB962C8B-B14F-4D97-AF65-F5344CB8AC3E}">
        <p14:creationId xmlns:p14="http://schemas.microsoft.com/office/powerpoint/2010/main" xmlns="" val="2184374894"/>
      </p:ext>
    </p:extLst>
  </p:cSld>
  <p:clrMapOvr>
    <a:masterClrMapping/>
  </p:clrMapOvr>
  <mc:AlternateContent xmlns:mc="http://schemas.openxmlformats.org/markup-compatibility/2006">
    <mc:Choice xmlns:p14="http://schemas.microsoft.com/office/powerpoint/2010/main" xmlns="" Requires="p14">
      <p:transition spd="med" p14:dur="700" advTm="13527">
        <p:fade/>
      </p:transition>
    </mc:Choice>
    <mc:Fallback>
      <p:transition spd="med" advTm="135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YİYECEK İÇECEK HİZMETLERİ ile ilgili görsel sonucu"/>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6705600" cy="6858001"/>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Sleep Away">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1253724" y="5178402"/>
            <a:ext cx="609600" cy="609600"/>
          </a:xfrm>
          <a:prstGeom prst="rect">
            <a:avLst/>
          </a:prstGeom>
        </p:spPr>
      </p:pic>
      <p:sp>
        <p:nvSpPr>
          <p:cNvPr id="3" name="Dikdörtgen 2"/>
          <p:cNvSpPr/>
          <p:nvPr/>
        </p:nvSpPr>
        <p:spPr>
          <a:xfrm>
            <a:off x="6614160" y="260508"/>
            <a:ext cx="5577840" cy="4555093"/>
          </a:xfrm>
          <a:prstGeom prst="rect">
            <a:avLst/>
          </a:prstGeom>
        </p:spPr>
        <p:txBody>
          <a:bodyPr wrap="square">
            <a:spAutoFit/>
          </a:bodyPr>
          <a:lstStyle/>
          <a:p>
            <a:pPr algn="just"/>
            <a:r>
              <a:rPr lang="tr-TR" sz="5000" b="1" dirty="0"/>
              <a:t>ALANIN AMACI: </a:t>
            </a:r>
          </a:p>
          <a:p>
            <a:pPr algn="just"/>
            <a:r>
              <a:rPr lang="tr-TR" sz="3000" dirty="0"/>
              <a:t>Yiyecek-İçecek Hizmetleri alanı altında yer alan mesleklerde, sektörün ihtiyaçları ve hizmet sektöründeki gelişmeler doğrultusunda, mesleki yeterlikleri kazanmış nitelikli meslek elemanları yetiştirmek amaçlanmaktadır.</a:t>
            </a:r>
          </a:p>
        </p:txBody>
      </p:sp>
    </p:spTree>
    <p:extLst>
      <p:ext uri="{BB962C8B-B14F-4D97-AF65-F5344CB8AC3E}">
        <p14:creationId xmlns="" xmlns:p14="http://schemas.microsoft.com/office/powerpoint/2010/main" val="3105519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anim calcmode="lin" valueType="num">
                                      <p:cBhvr>
                                        <p:cTn id="8" dur="2000" fill="hold"/>
                                        <p:tgtEl>
                                          <p:spTgt spid="1028"/>
                                        </p:tgtEl>
                                        <p:attrNameLst>
                                          <p:attrName>ppt_w</p:attrName>
                                        </p:attrNameLst>
                                      </p:cBhvr>
                                      <p:tavLst>
                                        <p:tav tm="0" fmla="#ppt_w*sin(2.5*pi*$)">
                                          <p:val>
                                            <p:fltVal val="0"/>
                                          </p:val>
                                        </p:tav>
                                        <p:tav tm="100000">
                                          <p:val>
                                            <p:fltVal val="1"/>
                                          </p:val>
                                        </p:tav>
                                      </p:tavLst>
                                    </p:anim>
                                    <p:anim calcmode="lin" valueType="num">
                                      <p:cBhvr>
                                        <p:cTn id="9" dur="2000" fill="hold"/>
                                        <p:tgtEl>
                                          <p:spTgt spid="102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 presetClass="mediacall" presetSubtype="0" fill="hold" nodeType="afterEffect">
                                  <p:stCondLst>
                                    <p:cond delay="0"/>
                                  </p:stCondLst>
                                  <p:childTnLst>
                                    <p:cmd type="call" cmd="playFrom(0.0)">
                                      <p:cBhvr>
                                        <p:cTn id="17" dur="201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0">
                  <p:stCondLst>
                    <p:cond delay="indefinite"/>
                  </p:stCondLst>
                  <p:endCondLst>
                    <p:cond evt="onStopAudio" delay="0">
                      <p:tgtEl>
                        <p:sldTgt/>
                      </p:tgtEl>
                    </p:cond>
                  </p:endCondLst>
                </p:cTn>
                <p:tgtEl>
                  <p:spTgt spid="2"/>
                </p:tgtEl>
              </p:cMediaNode>
            </p:vide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D9ACA85-B5C4-8E42-812C-6DB5114B73BD}"/>
              </a:ext>
            </a:extLst>
          </p:cNvPr>
          <p:cNvSpPr>
            <a:spLocks noGrp="1"/>
          </p:cNvSpPr>
          <p:nvPr>
            <p:ph type="title"/>
          </p:nvPr>
        </p:nvSpPr>
        <p:spPr/>
        <p:txBody>
          <a:bodyPr/>
          <a:lstStyle/>
          <a:p>
            <a:r>
              <a:rPr lang="tr-TR"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A</a:t>
            </a:r>
            <a:r>
              <a:rPr lang="tr-TR" b="1" cap="none" spc="50" dirty="0" smtClean="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lanın </a:t>
            </a:r>
            <a:r>
              <a:rPr lang="tr-TR"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G</a:t>
            </a:r>
            <a:r>
              <a:rPr lang="tr-TR" b="1" cap="none" spc="50" dirty="0" smtClean="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rPr>
              <a:t>eleceği</a:t>
            </a:r>
            <a:endParaRPr lang="tr-TR" b="1" cap="none" spc="50" dirty="0">
              <a:ln w="12700" cmpd="sng">
                <a:solidFill>
                  <a:schemeClr val="accent6">
                    <a:satMod val="120000"/>
                    <a:shade val="80000"/>
                  </a:schemeClr>
                </a:solidFill>
                <a:prstDash val="solid"/>
              </a:ln>
              <a:solidFill>
                <a:schemeClr val="accent1">
                  <a:lumMod val="50000"/>
                </a:schemeClr>
              </a:solidFill>
              <a:effectLst>
                <a:glow rad="53100">
                  <a:schemeClr val="accent6">
                    <a:satMod val="180000"/>
                    <a:alpha val="30000"/>
                  </a:schemeClr>
                </a:glow>
              </a:effectLst>
            </a:endParaRPr>
          </a:p>
        </p:txBody>
      </p:sp>
      <p:sp>
        <p:nvSpPr>
          <p:cNvPr id="3" name="İçerik Yer Tutucusu 2">
            <a:extLst>
              <a:ext uri="{FF2B5EF4-FFF2-40B4-BE49-F238E27FC236}">
                <a16:creationId xmlns:a16="http://schemas.microsoft.com/office/drawing/2014/main" xmlns="" id="{4EBB6E56-B17E-6240-9D52-075C0A6D3971}"/>
              </a:ext>
            </a:extLst>
          </p:cNvPr>
          <p:cNvSpPr>
            <a:spLocks noGrp="1"/>
          </p:cNvSpPr>
          <p:nvPr>
            <p:ph idx="1"/>
          </p:nvPr>
        </p:nvSpPr>
        <p:spPr/>
        <p:txBody>
          <a:bodyPr>
            <a:normAutofit/>
          </a:bodyPr>
          <a:lstStyle/>
          <a:p>
            <a:r>
              <a:rPr lang="tr-TR" sz="2100" dirty="0"/>
              <a:t> </a:t>
            </a:r>
            <a:r>
              <a:rPr lang="tr-TR" sz="2100" dirty="0">
                <a:cs typeface="Arial" panose="020B0604020202020204" pitchFamily="34" charset="0"/>
              </a:rPr>
              <a:t>Yiyecek içecek hizmetleri hızlı bir gelişim ve değişim göstererek dünyada ve ülkemizde önemli bir iş alanı hâline gelmiştir.</a:t>
            </a:r>
          </a:p>
          <a:p>
            <a:r>
              <a:rPr lang="tr-TR" sz="2100" dirty="0">
                <a:cs typeface="Arial" panose="020B0604020202020204" pitchFamily="34" charset="0"/>
              </a:rPr>
              <a:t>Yiyecek İçecek Hizmetleri alanından mezun olan öğrenciler, seçtikleri dal/meslekte kazandıkları yeterlikler doğrultusunda; </a:t>
            </a:r>
          </a:p>
          <a:p>
            <a:endParaRPr lang="tr-TR" dirty="0">
              <a:latin typeface="Arial" panose="020B0604020202020204" pitchFamily="34" charset="0"/>
              <a:cs typeface="Arial" panose="020B0604020202020204" pitchFamily="34" charset="0"/>
            </a:endParaRPr>
          </a:p>
        </p:txBody>
      </p:sp>
      <p:pic>
        <p:nvPicPr>
          <p:cNvPr id="4" name="Ses 3">
            <a:hlinkClick r:id="" action="ppaction://media"/>
            <a:extLst>
              <a:ext uri="{FF2B5EF4-FFF2-40B4-BE49-F238E27FC236}">
                <a16:creationId xmlns:a16="http://schemas.microsoft.com/office/drawing/2014/main" xmlns="" id="{B35F0C90-B711-4A8B-AE61-3EBA3B820130}"/>
              </a:ext>
            </a:extLst>
          </p:cNvPr>
          <p:cNvPicPr>
            <a:picLocks noChangeAspect="1"/>
          </p:cNvPicPr>
          <p:nvPr>
            <a:videoFile r:link="rId1"/>
            <p:extLst>
              <p:ext uri="{DAA4B4D4-6D71-4841-9C94-3DE7FCFB9230}">
                <p14:media xmlns:p14="http://schemas.microsoft.com/office/powerpoint/2010/main" xmlns="" r:embed=""/>
              </p:ext>
            </p:extLst>
          </p:nvPr>
        </p:nvPicPr>
        <p:blipFill>
          <a:blip r:embed="rId3" cstate="print"/>
          <a:stretch>
            <a:fillRect/>
          </a:stretch>
        </p:blipFill>
        <p:spPr>
          <a:xfrm>
            <a:off x="11254317" y="6154738"/>
            <a:ext cx="649816" cy="487362"/>
          </a:xfrm>
          <a:prstGeom prst="rect">
            <a:avLst/>
          </a:prstGeom>
        </p:spPr>
      </p:pic>
    </p:spTree>
    <p:extLst>
      <p:ext uri="{BB962C8B-B14F-4D97-AF65-F5344CB8AC3E}">
        <p14:creationId xmlns:p14="http://schemas.microsoft.com/office/powerpoint/2010/main" xmlns="" val="1947373195"/>
      </p:ext>
    </p:extLst>
  </p:cSld>
  <p:clrMapOvr>
    <a:masterClrMapping/>
  </p:clrMapOvr>
  <mc:AlternateContent xmlns:mc="http://schemas.openxmlformats.org/markup-compatibility/2006">
    <mc:Choice xmlns:p14="http://schemas.microsoft.com/office/powerpoint/2010/main" xmlns="" Requires="p14">
      <p:transition spd="med" p14:dur="700" advTm="16639">
        <p:fade/>
      </p:transition>
    </mc:Choice>
    <mc:Fallback>
      <p:transition spd="med" advTm="166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xmlns="" id="{2C0A1C0D-C326-034D-BB0B-51B50FDF63D7}"/>
              </a:ext>
            </a:extLst>
          </p:cNvPr>
          <p:cNvPicPr>
            <a:picLocks noChangeAspect="1"/>
          </p:cNvPicPr>
          <p:nvPr/>
        </p:nvPicPr>
        <p:blipFill rotWithShape="1">
          <a:blip r:embed="rId3" cstate="print"/>
          <a:srcRect l="24958" r="13275" b="1"/>
          <a:stretch/>
        </p:blipFill>
        <p:spPr>
          <a:xfrm>
            <a:off x="9360363" y="639448"/>
            <a:ext cx="1536171" cy="1394971"/>
          </a:xfrm>
          <a:prstGeom prst="rect">
            <a:avLst/>
          </a:prstGeom>
        </p:spPr>
      </p:pic>
      <p:sp>
        <p:nvSpPr>
          <p:cNvPr id="3" name="İçerik Yer Tutucusu 2">
            <a:extLst>
              <a:ext uri="{FF2B5EF4-FFF2-40B4-BE49-F238E27FC236}">
                <a16:creationId xmlns:a16="http://schemas.microsoft.com/office/drawing/2014/main" xmlns="" id="{F66D36EA-EC77-234C-8677-F3768325E860}"/>
              </a:ext>
            </a:extLst>
          </p:cNvPr>
          <p:cNvSpPr>
            <a:spLocks noGrp="1"/>
          </p:cNvSpPr>
          <p:nvPr>
            <p:ph idx="1"/>
          </p:nvPr>
        </p:nvSpPr>
        <p:spPr>
          <a:xfrm>
            <a:off x="633999" y="1124744"/>
            <a:ext cx="7515683" cy="5047456"/>
          </a:xfrm>
        </p:spPr>
        <p:txBody>
          <a:bodyPr>
            <a:normAutofit/>
          </a:bodyPr>
          <a:lstStyle/>
          <a:p>
            <a:r>
              <a:rPr lang="tr-TR" dirty="0">
                <a:cs typeface="Arial" panose="020B0604020202020204" pitchFamily="34" charset="0"/>
              </a:rPr>
              <a:t>Konaklama işletmelerinin yiyecek içecek ünitelerinde</a:t>
            </a:r>
          </a:p>
          <a:p>
            <a:r>
              <a:rPr lang="tr-TR" dirty="0">
                <a:cs typeface="Arial" panose="020B0604020202020204" pitchFamily="34" charset="0"/>
              </a:rPr>
              <a:t>Pastanelerde,  </a:t>
            </a:r>
          </a:p>
          <a:p>
            <a:r>
              <a:rPr lang="tr-TR" dirty="0">
                <a:cs typeface="Arial" panose="020B0604020202020204" pitchFamily="34" charset="0"/>
              </a:rPr>
              <a:t>Kurum mutfaklarında (Okul, hastane vb.) </a:t>
            </a:r>
          </a:p>
          <a:p>
            <a:r>
              <a:rPr lang="tr-TR" dirty="0">
                <a:cs typeface="Arial" panose="020B0604020202020204" pitchFamily="34" charset="0"/>
              </a:rPr>
              <a:t>Kafeterya, bar ve restoranlarda  </a:t>
            </a:r>
          </a:p>
          <a:p>
            <a:r>
              <a:rPr lang="tr-TR" dirty="0">
                <a:cs typeface="Arial" panose="020B0604020202020204" pitchFamily="34" charset="0"/>
              </a:rPr>
              <a:t>Yemek fabrikalarında</a:t>
            </a:r>
          </a:p>
          <a:p>
            <a:r>
              <a:rPr lang="tr-TR" dirty="0">
                <a:cs typeface="Arial" panose="020B0604020202020204" pitchFamily="34" charset="0"/>
              </a:rPr>
              <a:t>Gemi, tren, otobüs ve tren gibi ulaşım araçlarının yiyecek içecek ünitelerinde  çalışabilirler.</a:t>
            </a:r>
          </a:p>
          <a:p>
            <a:r>
              <a:rPr lang="tr-TR" dirty="0">
                <a:cs typeface="Arial" panose="020B0604020202020204" pitchFamily="34" charset="0"/>
              </a:rPr>
              <a:t>Kendi yiyecek-içecek işletmesi kurabilirler ve yönetebilirler. </a:t>
            </a:r>
          </a:p>
          <a:p>
            <a:endParaRPr lang="tr-TR" dirty="0"/>
          </a:p>
        </p:txBody>
      </p:sp>
      <p:pic>
        <p:nvPicPr>
          <p:cNvPr id="4" name="Resim 3">
            <a:extLst>
              <a:ext uri="{FF2B5EF4-FFF2-40B4-BE49-F238E27FC236}">
                <a16:creationId xmlns:a16="http://schemas.microsoft.com/office/drawing/2014/main" xmlns="" id="{EF69F5C4-9F41-1B48-86F3-B877138F56CF}"/>
              </a:ext>
            </a:extLst>
          </p:cNvPr>
          <p:cNvPicPr>
            <a:picLocks noChangeAspect="1"/>
          </p:cNvPicPr>
          <p:nvPr/>
        </p:nvPicPr>
        <p:blipFill rotWithShape="1">
          <a:blip r:embed="rId4" cstate="print"/>
          <a:srcRect l="26306" r="22098" b="-4"/>
          <a:stretch/>
        </p:blipFill>
        <p:spPr>
          <a:xfrm>
            <a:off x="9360364" y="2034419"/>
            <a:ext cx="1536171" cy="1229867"/>
          </a:xfrm>
          <a:prstGeom prst="rect">
            <a:avLst/>
          </a:prstGeom>
        </p:spPr>
      </p:pic>
      <p:pic>
        <p:nvPicPr>
          <p:cNvPr id="8" name="Resim 7">
            <a:extLst>
              <a:ext uri="{FF2B5EF4-FFF2-40B4-BE49-F238E27FC236}">
                <a16:creationId xmlns:a16="http://schemas.microsoft.com/office/drawing/2014/main" xmlns="" id="{2BE7210E-364B-1946-86B0-4826A4C43C17}"/>
              </a:ext>
            </a:extLst>
          </p:cNvPr>
          <p:cNvPicPr>
            <a:picLocks noChangeAspect="1"/>
          </p:cNvPicPr>
          <p:nvPr/>
        </p:nvPicPr>
        <p:blipFill rotWithShape="1">
          <a:blip r:embed="rId5"/>
          <a:srcRect l="29688" r="25086" b="4"/>
          <a:stretch/>
        </p:blipFill>
        <p:spPr>
          <a:xfrm>
            <a:off x="9360364" y="3429389"/>
            <a:ext cx="1536169" cy="1229867"/>
          </a:xfrm>
          <a:prstGeom prst="rect">
            <a:avLst/>
          </a:prstGeom>
        </p:spPr>
      </p:pic>
      <p:pic>
        <p:nvPicPr>
          <p:cNvPr id="5" name="Resim 4">
            <a:extLst>
              <a:ext uri="{FF2B5EF4-FFF2-40B4-BE49-F238E27FC236}">
                <a16:creationId xmlns:a16="http://schemas.microsoft.com/office/drawing/2014/main" xmlns="" id="{56CDFBA1-1163-8944-8944-B9A2933239E4}"/>
              </a:ext>
            </a:extLst>
          </p:cNvPr>
          <p:cNvPicPr>
            <a:picLocks noChangeAspect="1"/>
          </p:cNvPicPr>
          <p:nvPr/>
        </p:nvPicPr>
        <p:blipFill rotWithShape="1">
          <a:blip r:embed="rId6"/>
          <a:srcRect l="8611" r="7759" b="-6"/>
          <a:stretch/>
        </p:blipFill>
        <p:spPr>
          <a:xfrm>
            <a:off x="9189477" y="4824360"/>
            <a:ext cx="1992672" cy="1229867"/>
          </a:xfrm>
          <a:prstGeom prst="rect">
            <a:avLst/>
          </a:prstGeom>
        </p:spPr>
      </p:pic>
      <p:pic>
        <p:nvPicPr>
          <p:cNvPr id="2" name="Ses 1">
            <a:hlinkClick r:id="" action="ppaction://media"/>
            <a:extLst>
              <a:ext uri="{FF2B5EF4-FFF2-40B4-BE49-F238E27FC236}">
                <a16:creationId xmlns:a16="http://schemas.microsoft.com/office/drawing/2014/main" xmlns="" id="{90A53431-4AB4-484D-89E1-3C930C22C154}"/>
              </a:ext>
            </a:extLst>
          </p:cNvPr>
          <p:cNvPicPr>
            <a:picLocks noChangeAspect="1"/>
          </p:cNvPicPr>
          <p:nvPr>
            <a:videoFile r:link="rId1"/>
            <p:extLst>
              <p:ext uri="{DAA4B4D4-6D71-4841-9C94-3DE7FCFB9230}">
                <p14:media xmlns:p14="http://schemas.microsoft.com/office/powerpoint/2010/main" xmlns="" r:embed=""/>
              </p:ext>
            </p:extLst>
          </p:nvPr>
        </p:nvPicPr>
        <p:blipFill>
          <a:blip r:embed="rId7" cstate="print"/>
          <a:stretch>
            <a:fillRect/>
          </a:stretch>
        </p:blipFill>
        <p:spPr>
          <a:xfrm>
            <a:off x="11254317" y="6154738"/>
            <a:ext cx="649816" cy="487362"/>
          </a:xfrm>
          <a:prstGeom prst="rect">
            <a:avLst/>
          </a:prstGeom>
        </p:spPr>
      </p:pic>
    </p:spTree>
    <p:extLst>
      <p:ext uri="{BB962C8B-B14F-4D97-AF65-F5344CB8AC3E}">
        <p14:creationId xmlns:p14="http://schemas.microsoft.com/office/powerpoint/2010/main" xmlns="" val="3351797222"/>
      </p:ext>
    </p:extLst>
  </p:cSld>
  <p:clrMapOvr>
    <a:masterClrMapping/>
  </p:clrMapOvr>
  <mc:AlternateContent xmlns:mc="http://schemas.openxmlformats.org/markup-compatibility/2006">
    <mc:Choice xmlns:p14="http://schemas.microsoft.com/office/powerpoint/2010/main" xmlns="" Requires="p14">
      <p:transition spd="med" p14:dur="700" advTm="16894">
        <p:fade/>
      </p:transition>
    </mc:Choice>
    <mc:Fallback>
      <p:transition spd="med" advTm="168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TotalTime>
  <Words>1228</Words>
  <Application>Microsoft Office PowerPoint</Application>
  <PresentationFormat>Özel</PresentationFormat>
  <Paragraphs>154</Paragraphs>
  <Slides>42</Slides>
  <Notes>0</Notes>
  <HiddenSlides>0</HiddenSlides>
  <MMClips>15</MMClips>
  <ScaleCrop>false</ScaleCrop>
  <HeadingPairs>
    <vt:vector size="4" baseType="variant">
      <vt:variant>
        <vt:lpstr>Tema</vt:lpstr>
      </vt:variant>
      <vt:variant>
        <vt:i4>1</vt:i4>
      </vt:variant>
      <vt:variant>
        <vt:lpstr>Slayt Başlıkları</vt:lpstr>
      </vt:variant>
      <vt:variant>
        <vt:i4>42</vt:i4>
      </vt:variant>
    </vt:vector>
  </HeadingPairs>
  <TitlesOfParts>
    <vt:vector size="43" baseType="lpstr">
      <vt:lpstr>Office Teması</vt:lpstr>
      <vt:lpstr> </vt:lpstr>
      <vt:lpstr>Slayt 2</vt:lpstr>
      <vt:lpstr>Slayt 3</vt:lpstr>
      <vt:lpstr>Slayt 4</vt:lpstr>
      <vt:lpstr>Yiyecek İçecek Hizmetleri Nedir?</vt:lpstr>
      <vt:lpstr>Slayt 6</vt:lpstr>
      <vt:lpstr>Slayt 7</vt:lpstr>
      <vt:lpstr>Alanın Geleceği</vt:lpstr>
      <vt:lpstr>Slayt 9</vt:lpstr>
      <vt:lpstr>ÜNİVERSİTE İMKANLARI</vt:lpstr>
      <vt:lpstr>Slayt 11</vt:lpstr>
      <vt:lpstr>Slayt 12</vt:lpstr>
      <vt:lpstr>Slayt 13</vt:lpstr>
      <vt:lpstr>Slayt 14</vt:lpstr>
      <vt:lpstr>Alan Öğrencisinde Bulunması Gereken Özellikler</vt:lpstr>
      <vt:lpstr>Aşçılık Dalında Eğitim Verilen Dersler</vt:lpstr>
      <vt:lpstr>Alan Öğretmenlerimiz</vt:lpstr>
      <vt:lpstr>              ATÖLYELERİMİZ</vt:lpstr>
      <vt:lpstr>DERSLERİMİZDEN KARELER</vt:lpstr>
      <vt:lpstr>Derslerimizden Görüntüler</vt:lpstr>
      <vt:lpstr>Derslerimizden Görüntüler</vt:lpstr>
      <vt:lpstr>Slayt 22</vt:lpstr>
      <vt:lpstr>Slayt 23</vt:lpstr>
      <vt:lpstr>Slayt 24</vt:lpstr>
      <vt:lpstr>Slayt 25</vt:lpstr>
      <vt:lpstr>Slayt 26</vt:lpstr>
      <vt:lpstr>Alan Faaliyetlerinde Elde Edilen Başarılar </vt:lpstr>
      <vt:lpstr>Slayt 28</vt:lpstr>
      <vt:lpstr>Kasım 2019 Denizli GastroWorld Master Chefs Uluslar Arası Yemek Yarışması Başarılarımız</vt:lpstr>
      <vt:lpstr>2019 TAŞFED İSTANBUL GASTRONOMİ FESTİVALİ </vt:lpstr>
      <vt:lpstr>Diğer Madalyalarımız </vt:lpstr>
      <vt:lpstr>Slayt 32</vt:lpstr>
      <vt:lpstr>Slayt 33</vt:lpstr>
      <vt:lpstr>Slayt 34</vt:lpstr>
      <vt:lpstr>Slayt 35</vt:lpstr>
      <vt:lpstr>Slayt 36</vt:lpstr>
      <vt:lpstr>Slayt 37</vt:lpstr>
      <vt:lpstr>İşletmelerde Beceri Eğitimi </vt:lpstr>
      <vt:lpstr>Geliştirğimiz ürünlerimiz</vt:lpstr>
      <vt:lpstr>Mezuniyet Sonrası İstihdam Alanları ve Mezunlarımız </vt:lpstr>
      <vt:lpstr>Mezuniyet Sonrası İstihdam Alanları ve Mezunlarımız </vt:lpstr>
      <vt:lpstr>Slayt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ComP</dc:creator>
  <cp:lastModifiedBy>RUKİYE ALBAYRAK</cp:lastModifiedBy>
  <cp:revision>61</cp:revision>
  <dcterms:created xsi:type="dcterms:W3CDTF">2018-03-14T11:00:57Z</dcterms:created>
  <dcterms:modified xsi:type="dcterms:W3CDTF">2024-12-10T06:43:24Z</dcterms:modified>
</cp:coreProperties>
</file>